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5" r:id="rId13"/>
    <p:sldId id="283" r:id="rId14"/>
    <p:sldId id="277" r:id="rId15"/>
    <p:sldId id="278" r:id="rId16"/>
    <p:sldId id="267" r:id="rId17"/>
    <p:sldId id="268" r:id="rId18"/>
    <p:sldId id="269" r:id="rId19"/>
    <p:sldId id="270" r:id="rId20"/>
    <p:sldId id="271" r:id="rId21"/>
    <p:sldId id="272" r:id="rId22"/>
    <p:sldId id="276" r:id="rId23"/>
    <p:sldId id="284" r:id="rId24"/>
    <p:sldId id="280" r:id="rId25"/>
    <p:sldId id="279" r:id="rId26"/>
    <p:sldId id="282" r:id="rId27"/>
    <p:sldId id="281" r:id="rId28"/>
    <p:sldId id="285" r:id="rId29"/>
    <p:sldId id="274" r:id="rId30"/>
  </p:sldIdLst>
  <p:sldSz cx="9144000" cy="6858000" type="screen4x3"/>
  <p:notesSz cx="7010400" cy="9236075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E30F"/>
    <a:srgbClr val="6FCCDC"/>
    <a:srgbClr val="FDB714"/>
    <a:srgbClr val="3A53A4"/>
    <a:srgbClr val="C14F9D"/>
    <a:srgbClr val="ED2124"/>
    <a:srgbClr val="33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60" autoAdjust="0"/>
    <p:restoredTop sz="94660"/>
  </p:normalViewPr>
  <p:slideViewPr>
    <p:cSldViewPr>
      <p:cViewPr varScale="1">
        <p:scale>
          <a:sx n="68" d="100"/>
          <a:sy n="68" d="100"/>
        </p:scale>
        <p:origin x="13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43400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9622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640-DC3A-4C21-A8D4-5E541DBB7726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CEA5-2EF7-47C9-9E62-A0AD9F99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36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640-DC3A-4C21-A8D4-5E541DBB7726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CEA5-2EF7-47C9-9E62-A0AD9F99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02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762000"/>
            <a:ext cx="3733800" cy="6096000"/>
          </a:xfrm>
        </p:spPr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724400" y="0"/>
            <a:ext cx="3733800" cy="533400"/>
          </a:xfrm>
          <a:prstGeom prst="rect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152400"/>
            <a:ext cx="3733800" cy="609600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652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640-DC3A-4C21-A8D4-5E541DBB7726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CEA5-2EF7-47C9-9E62-A0AD9F99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6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640-DC3A-4C21-A8D4-5E541DBB7726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CEA5-2EF7-47C9-9E62-A0AD9F99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5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640-DC3A-4C21-A8D4-5E541DBB7726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CEA5-2EF7-47C9-9E62-A0AD9F99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5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640-DC3A-4C21-A8D4-5E541DBB7726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CEA5-2EF7-47C9-9E62-A0AD9F99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6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640-DC3A-4C21-A8D4-5E541DBB7726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CEA5-2EF7-47C9-9E62-A0AD9F99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640-DC3A-4C21-A8D4-5E541DBB7726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CEA5-2EF7-47C9-9E62-A0AD9F99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39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640-DC3A-4C21-A8D4-5E541DBB7726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CEA5-2EF7-47C9-9E62-A0AD9F99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5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4C640-DC3A-4C21-A8D4-5E541DBB7726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ACEA5-2EF7-47C9-9E62-A0AD9F99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4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Projects\2012\20120332\Working Files\Meetings and Presentations\Images\2014-02-24_Document jpgs\20130332_02-24-2014_Seven Wetlands_Page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9091" r="20588" b="22727"/>
          <a:stretch/>
        </p:blipFill>
        <p:spPr bwMode="auto">
          <a:xfrm>
            <a:off x="-19050" y="0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76800"/>
            <a:ext cx="7772400" cy="1470025"/>
          </a:xfrm>
        </p:spPr>
        <p:txBody>
          <a:bodyPr>
            <a:noAutofit/>
          </a:bodyPr>
          <a:lstStyle/>
          <a:p>
            <a:r>
              <a:rPr lang="en-US" sz="2000" dirty="0"/>
              <a:t>AN ENVIRONMENTAL AND SUSTAINABILITY EDUCATION CENTER</a:t>
            </a:r>
          </a:p>
        </p:txBody>
      </p:sp>
    </p:spTree>
    <p:extLst>
      <p:ext uri="{BB962C8B-B14F-4D97-AF65-F5344CB8AC3E}">
        <p14:creationId xmlns:p14="http://schemas.microsoft.com/office/powerpoint/2010/main" val="777970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Projects\2012\20120332\Photos\From the City of Lakeland\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"/>
          <a:stretch/>
        </p:blipFill>
        <p:spPr bwMode="auto">
          <a:xfrm>
            <a:off x="1" y="3615433"/>
            <a:ext cx="4627417" cy="326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3200" dirty="0"/>
              <a:t>Groups (Leadership, Environmental, Governmental, Educational)</a:t>
            </a:r>
          </a:p>
          <a:p>
            <a:r>
              <a:rPr lang="en-US" sz="3200" dirty="0"/>
              <a:t>Geocaching</a:t>
            </a:r>
          </a:p>
          <a:p>
            <a:r>
              <a:rPr lang="en-US" sz="3200" dirty="0"/>
              <a:t>Home </a:t>
            </a:r>
            <a:r>
              <a:rPr lang="en-US" sz="3200" dirty="0" err="1"/>
              <a:t>Schoolers</a:t>
            </a:r>
            <a:endParaRPr lang="en-US" sz="3200" dirty="0"/>
          </a:p>
          <a:p>
            <a:r>
              <a:rPr lang="en-US" sz="3200" dirty="0"/>
              <a:t>Summer Camp Programs</a:t>
            </a:r>
          </a:p>
          <a:p>
            <a:r>
              <a:rPr lang="en-US" sz="3200" dirty="0"/>
              <a:t>Special Events</a:t>
            </a:r>
          </a:p>
          <a:p>
            <a:pPr lvl="1"/>
            <a:r>
              <a:rPr lang="en-US" sz="2200" dirty="0"/>
              <a:t>Cross Country</a:t>
            </a:r>
          </a:p>
          <a:p>
            <a:pPr lvl="1"/>
            <a:r>
              <a:rPr lang="en-US" sz="2200" dirty="0"/>
              <a:t>Adventure Course</a:t>
            </a:r>
          </a:p>
          <a:p>
            <a:r>
              <a:rPr lang="en-US" sz="3200" dirty="0"/>
              <a:t>Eagle Scout Projects</a:t>
            </a:r>
          </a:p>
          <a:p>
            <a:r>
              <a:rPr lang="en-US" sz="3200" dirty="0"/>
              <a:t>Professional/Graduate Research</a:t>
            </a:r>
          </a:p>
          <a:p>
            <a:r>
              <a:rPr lang="en-US" sz="3200" dirty="0"/>
              <a:t>Ecotourism</a:t>
            </a:r>
          </a:p>
          <a:p>
            <a:r>
              <a:rPr lang="en-US" sz="3200" dirty="0"/>
              <a:t>Utility Demonstration Projects</a:t>
            </a:r>
          </a:p>
          <a:p>
            <a:r>
              <a:rPr lang="en-US" sz="3200" dirty="0"/>
              <a:t>Outdoor Wildlife Photography/Painting</a:t>
            </a:r>
          </a:p>
          <a:p>
            <a:r>
              <a:rPr lang="en-US" sz="3200" dirty="0"/>
              <a:t>Night Programs</a:t>
            </a:r>
          </a:p>
          <a:p>
            <a:pPr lvl="1"/>
            <a:r>
              <a:rPr lang="en-US" sz="2200" dirty="0"/>
              <a:t>Wildlife</a:t>
            </a:r>
          </a:p>
          <a:p>
            <a:pPr lvl="1"/>
            <a:r>
              <a:rPr lang="en-US" sz="2200" dirty="0"/>
              <a:t>Stargazing</a:t>
            </a:r>
          </a:p>
          <a:p>
            <a:r>
              <a:rPr lang="en-US" sz="3200" dirty="0"/>
              <a:t>Resident Artists/Guest Artists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VISITORS/USERS</a:t>
            </a:r>
          </a:p>
        </p:txBody>
      </p:sp>
      <p:pic>
        <p:nvPicPr>
          <p:cNvPr id="2051" name="Picture 3" descr="G:\Projects\2012\20120332\Working Files\Graphics\Master Plan Document Comparable Images\Master Plan\2477492332_ce86e0f026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2281287" cy="209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Projects\2012\20120332\Working Files\Graphics\Master Plan Document Comparable Images\Master Plan\200609221 (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-1" r="17693" b="1731"/>
          <a:stretch/>
        </p:blipFill>
        <p:spPr bwMode="auto">
          <a:xfrm>
            <a:off x="2362200" y="1447800"/>
            <a:ext cx="2265218" cy="209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Projects\2012\20120332\Working Files\Graphics\Master Plan Document Comparable Images\Master Plan\geocache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4" r="13614"/>
          <a:stretch/>
        </p:blipFill>
        <p:spPr bwMode="auto">
          <a:xfrm>
            <a:off x="3124200" y="0"/>
            <a:ext cx="1503218" cy="13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Projects\2012\20120332\Working Files\Graphics\Master Plan Document Comparable Images\Master Plan\Geocacher_low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0" r="14180"/>
          <a:stretch/>
        </p:blipFill>
        <p:spPr bwMode="auto">
          <a:xfrm>
            <a:off x="1649084" y="0"/>
            <a:ext cx="1386347" cy="137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G:\Projects\2012\20120332\Working Files\Graphics\Lakeland Wastewater Wetlands Park Imagery\Activities\6312502779_a3fc94eba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6" r="25000"/>
          <a:stretch/>
        </p:blipFill>
        <p:spPr bwMode="auto">
          <a:xfrm>
            <a:off x="0" y="0"/>
            <a:ext cx="1569170" cy="137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632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Awareness in the Community</a:t>
            </a:r>
          </a:p>
          <a:p>
            <a:r>
              <a:rPr lang="en-US" sz="1600" dirty="0"/>
              <a:t>Return Visitations</a:t>
            </a:r>
          </a:p>
          <a:p>
            <a:r>
              <a:rPr lang="en-US" sz="1600" dirty="0"/>
              <a:t>Quantity of Wildlife Sightings</a:t>
            </a:r>
          </a:p>
          <a:p>
            <a:r>
              <a:rPr lang="en-US" sz="1600" dirty="0"/>
              <a:t>Internet Likes</a:t>
            </a:r>
          </a:p>
          <a:p>
            <a:r>
              <a:rPr lang="en-US" sz="1600" dirty="0"/>
              <a:t>Sponsorships/Donations to Cover Maintenance</a:t>
            </a:r>
          </a:p>
          <a:p>
            <a:r>
              <a:rPr lang="en-US" sz="1600" dirty="0"/>
              <a:t>Development of a Successful “Friends” Program</a:t>
            </a:r>
          </a:p>
          <a:p>
            <a:r>
              <a:rPr lang="en-US" sz="1600" dirty="0"/>
              <a:t>Diversity of Users (ages, interest, socioeconomic)</a:t>
            </a:r>
          </a:p>
          <a:p>
            <a:r>
              <a:rPr lang="en-US" sz="1600" dirty="0"/>
              <a:t>A Destination/Attraction</a:t>
            </a:r>
          </a:p>
          <a:p>
            <a:r>
              <a:rPr lang="en-US" sz="1600" dirty="0"/>
              <a:t>Established Partnerships</a:t>
            </a:r>
          </a:p>
          <a:p>
            <a:r>
              <a:rPr lang="en-US" sz="1600" dirty="0"/>
              <a:t>Connection to Statewide Trail System</a:t>
            </a:r>
          </a:p>
          <a:p>
            <a:r>
              <a:rPr lang="en-US" sz="1600" dirty="0"/>
              <a:t>Photo Postings Online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INDICATORS OF SUCCESS</a:t>
            </a:r>
          </a:p>
        </p:txBody>
      </p:sp>
      <p:pic>
        <p:nvPicPr>
          <p:cNvPr id="13315" name="Picture 3" descr="G:\Projects\2012\20120332\Working Files\Meetings and Presentations\Images\Show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3368249"/>
            <a:ext cx="2178134" cy="144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:\Projects\2012\20120332\Working Files\Meetings and Presentations\Images\hpim03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2" r="27426"/>
          <a:stretch/>
        </p:blipFill>
        <p:spPr bwMode="auto">
          <a:xfrm>
            <a:off x="2236841" y="3351752"/>
            <a:ext cx="2430090" cy="352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G:\Projects\2012\20120332\Working Files\Meetings and Presentations\Images\carolina-mt-clu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85"/>
          <a:stretch/>
        </p:blipFill>
        <p:spPr bwMode="auto">
          <a:xfrm>
            <a:off x="-1570" y="4873659"/>
            <a:ext cx="2178134" cy="200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Projects\2012\20120332\Photos\From the City of Lakeland\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/>
          <a:stretch/>
        </p:blipFill>
        <p:spPr bwMode="auto">
          <a:xfrm>
            <a:off x="0" y="0"/>
            <a:ext cx="4666931" cy="329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20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Projects\2012\20120332\Working Files\Meetings and Presentations\Images\Document jpgs\20130332_03-3-2014_Seven Wetlands_Page_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" t="4735" r="44239"/>
          <a:stretch/>
        </p:blipFill>
        <p:spPr bwMode="auto">
          <a:xfrm>
            <a:off x="-1" y="2"/>
            <a:ext cx="5579111" cy="64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724400" y="0"/>
            <a:ext cx="3733800" cy="533400"/>
          </a:xfrm>
          <a:prstGeom prst="rect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“A” Education Enter</a:t>
            </a:r>
          </a:p>
          <a:p>
            <a:r>
              <a:rPr lang="en-US" sz="1800" dirty="0"/>
              <a:t>“B” Phase One Parking and Entry</a:t>
            </a:r>
          </a:p>
          <a:p>
            <a:r>
              <a:rPr lang="en-US" sz="1800" dirty="0"/>
              <a:t>“C” Influent Interpretive Site</a:t>
            </a:r>
          </a:p>
          <a:p>
            <a:r>
              <a:rPr lang="en-US" sz="1800" dirty="0"/>
              <a:t>“D” Se7en Wetlands Overlook Tower</a:t>
            </a:r>
          </a:p>
          <a:p>
            <a:r>
              <a:rPr lang="en-US" sz="1800" dirty="0"/>
              <a:t>“E” Rookery Overlook</a:t>
            </a:r>
          </a:p>
          <a:p>
            <a:r>
              <a:rPr lang="en-US" sz="1800" dirty="0"/>
              <a:t>“F” Sustainability/ Alternative Energy Overlook</a:t>
            </a:r>
          </a:p>
          <a:p>
            <a:r>
              <a:rPr lang="en-US" sz="1800" dirty="0"/>
              <a:t>“G” Tree Ring/ Observation Deck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AREA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669" y="6398419"/>
            <a:ext cx="381000" cy="381000"/>
            <a:chOff x="609600" y="6324600"/>
            <a:chExt cx="381000" cy="381000"/>
          </a:xfrm>
        </p:grpSpPr>
        <p:sp>
          <p:nvSpPr>
            <p:cNvPr id="17" name="Oval 16"/>
            <p:cNvSpPr/>
            <p:nvPr/>
          </p:nvSpPr>
          <p:spPr>
            <a:xfrm>
              <a:off x="609600" y="6324600"/>
              <a:ext cx="381000" cy="381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4"/>
            </p:cNvCxnSpPr>
            <p:nvPr/>
          </p:nvCxnSpPr>
          <p:spPr>
            <a:xfrm>
              <a:off x="800100" y="6324600"/>
              <a:ext cx="0" cy="381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7" idx="6"/>
            </p:cNvCxnSpPr>
            <p:nvPr/>
          </p:nvCxnSpPr>
          <p:spPr>
            <a:xfrm>
              <a:off x="609600" y="6515100"/>
              <a:ext cx="381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14387" y="6329362"/>
              <a:ext cx="0" cy="18573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G:\Projects\2012\20120332\Working Files\Graphics\Site Plan\Trail Network_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822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600" dirty="0"/>
              <a:t>EDUCATION CENTER</a:t>
            </a:r>
          </a:p>
          <a:p>
            <a:r>
              <a:rPr lang="en-US" dirty="0"/>
              <a:t>Interpretive/Visitors Center (+/- 3,100 SF)</a:t>
            </a:r>
          </a:p>
          <a:p>
            <a:r>
              <a:rPr lang="en-US" dirty="0"/>
              <a:t>Outdoor Classroom &amp; Observation Deck (+/- 1,000 SF)</a:t>
            </a:r>
          </a:p>
          <a:p>
            <a:r>
              <a:rPr lang="en-US" dirty="0"/>
              <a:t>Suspension Bridge</a:t>
            </a:r>
          </a:p>
          <a:p>
            <a:r>
              <a:rPr lang="en-US" dirty="0"/>
              <a:t>Understory Orientation Classroom</a:t>
            </a:r>
          </a:p>
          <a:p>
            <a:r>
              <a:rPr lang="en-US" dirty="0"/>
              <a:t>Boardwalks, paved pathways and unpaved pathways</a:t>
            </a:r>
          </a:p>
          <a:p>
            <a:r>
              <a:rPr lang="en-US" dirty="0"/>
              <a:t>Bus Parking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AREA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669" y="6398419"/>
            <a:ext cx="381000" cy="381000"/>
            <a:chOff x="609600" y="6324600"/>
            <a:chExt cx="381000" cy="381000"/>
          </a:xfrm>
        </p:grpSpPr>
        <p:sp>
          <p:nvSpPr>
            <p:cNvPr id="17" name="Oval 16"/>
            <p:cNvSpPr/>
            <p:nvPr/>
          </p:nvSpPr>
          <p:spPr>
            <a:xfrm>
              <a:off x="609600" y="6324600"/>
              <a:ext cx="381000" cy="381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4"/>
            </p:cNvCxnSpPr>
            <p:nvPr/>
          </p:nvCxnSpPr>
          <p:spPr>
            <a:xfrm>
              <a:off x="800100" y="6324600"/>
              <a:ext cx="0" cy="381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7" idx="6"/>
            </p:cNvCxnSpPr>
            <p:nvPr/>
          </p:nvCxnSpPr>
          <p:spPr>
            <a:xfrm>
              <a:off x="609600" y="6515100"/>
              <a:ext cx="381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14387" y="6329362"/>
              <a:ext cx="0" cy="18573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 descr="G:\Projects\2012\20120332\Working Files\Meetings and Presentations\Images\2014-02-24_Document jpgs\20130332_02-21-2014_Seven Wetlands_Page_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4514" r="56877" b="4956"/>
          <a:stretch/>
        </p:blipFill>
        <p:spPr bwMode="auto">
          <a:xfrm>
            <a:off x="-2185" y="0"/>
            <a:ext cx="46684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Projects\2012\20120332\Working Files\Graphics\Site Plan\Trail Network_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8624887" y="176213"/>
            <a:ext cx="76200" cy="76200"/>
          </a:xfrm>
          <a:prstGeom prst="ellipse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08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/>
              <a:t>EDUCATION CENTER</a:t>
            </a:r>
          </a:p>
          <a:p>
            <a:r>
              <a:rPr lang="en-US" dirty="0"/>
              <a:t>“Dogtrot or Breezeway House” Design.</a:t>
            </a:r>
          </a:p>
          <a:p>
            <a:r>
              <a:rPr lang="en-US" dirty="0"/>
              <a:t>Informal classroom space with restroom facilities and storage.</a:t>
            </a:r>
          </a:p>
          <a:p>
            <a:r>
              <a:rPr lang="en-US" dirty="0"/>
              <a:t>Open air center area of building.</a:t>
            </a:r>
          </a:p>
          <a:p>
            <a:r>
              <a:rPr lang="en-US" dirty="0"/>
              <a:t>Harmonious blend to natural surroundings utilizing natural materials.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AREA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669" y="6398419"/>
            <a:ext cx="381000" cy="381000"/>
            <a:chOff x="609600" y="6324600"/>
            <a:chExt cx="381000" cy="381000"/>
          </a:xfrm>
        </p:grpSpPr>
        <p:sp>
          <p:nvSpPr>
            <p:cNvPr id="17" name="Oval 16"/>
            <p:cNvSpPr/>
            <p:nvPr/>
          </p:nvSpPr>
          <p:spPr>
            <a:xfrm>
              <a:off x="609600" y="6324600"/>
              <a:ext cx="381000" cy="381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4"/>
            </p:cNvCxnSpPr>
            <p:nvPr/>
          </p:nvCxnSpPr>
          <p:spPr>
            <a:xfrm>
              <a:off x="800100" y="6324600"/>
              <a:ext cx="0" cy="381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7" idx="6"/>
            </p:cNvCxnSpPr>
            <p:nvPr/>
          </p:nvCxnSpPr>
          <p:spPr>
            <a:xfrm>
              <a:off x="609600" y="6515100"/>
              <a:ext cx="381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14387" y="6329362"/>
              <a:ext cx="0" cy="18573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38" name="Picture 2" descr="G:\Projects\2012\20120332\Working Files\Graphics\Master Plan Document Comparable Images\Education Center\12177_Final Images_4-22-2013-_Page_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0"/>
          <a:stretch/>
        </p:blipFill>
        <p:spPr bwMode="auto">
          <a:xfrm>
            <a:off x="1" y="1"/>
            <a:ext cx="4661982" cy="24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Projects\2012\20120332\Records\Drawings\Other\2014-02-20_WMB Architects\12177 Revisions to Perspective and Plan 2-19-2014_Page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8680" r="7547" b="23681"/>
          <a:stretch/>
        </p:blipFill>
        <p:spPr bwMode="auto">
          <a:xfrm>
            <a:off x="16669" y="2582944"/>
            <a:ext cx="4698076" cy="19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:\Projects\2012\20120332\Records\Drawings\Other\2014-02-20_WMB Architects\12177 Revisions to Perspective and Plan 2-19-2014_Page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6" y="4814681"/>
            <a:ext cx="4664340" cy="206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Projects\2012\20120332\Working Files\Graphics\Site Plan\Trail Network_v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8624887" y="176213"/>
            <a:ext cx="76200" cy="76200"/>
          </a:xfrm>
          <a:prstGeom prst="ellipse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85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EDUCATION CENTER</a:t>
            </a:r>
          </a:p>
          <a:p>
            <a:r>
              <a:rPr lang="en-US" dirty="0"/>
              <a:t>Children’s Interactive Model</a:t>
            </a:r>
          </a:p>
          <a:p>
            <a:pPr lvl="1"/>
            <a:r>
              <a:rPr lang="en-US" dirty="0"/>
              <a:t>Water treatment basin flow with windmill driven pump that circulates water</a:t>
            </a:r>
          </a:p>
          <a:p>
            <a:r>
              <a:rPr lang="en-US" dirty="0"/>
              <a:t>Meadow Classroom</a:t>
            </a:r>
          </a:p>
          <a:p>
            <a:pPr lvl="1"/>
            <a:r>
              <a:rPr lang="en-US" dirty="0"/>
              <a:t>Central speaking platform and fire pit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AREA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669" y="6398419"/>
            <a:ext cx="381000" cy="381000"/>
            <a:chOff x="609600" y="6324600"/>
            <a:chExt cx="381000" cy="381000"/>
          </a:xfrm>
        </p:grpSpPr>
        <p:sp>
          <p:nvSpPr>
            <p:cNvPr id="17" name="Oval 16"/>
            <p:cNvSpPr/>
            <p:nvPr/>
          </p:nvSpPr>
          <p:spPr>
            <a:xfrm>
              <a:off x="609600" y="6324600"/>
              <a:ext cx="381000" cy="381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4"/>
            </p:cNvCxnSpPr>
            <p:nvPr/>
          </p:nvCxnSpPr>
          <p:spPr>
            <a:xfrm>
              <a:off x="800100" y="6324600"/>
              <a:ext cx="0" cy="381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7" idx="6"/>
            </p:cNvCxnSpPr>
            <p:nvPr/>
          </p:nvCxnSpPr>
          <p:spPr>
            <a:xfrm>
              <a:off x="609600" y="6515100"/>
              <a:ext cx="381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14387" y="6329362"/>
              <a:ext cx="0" cy="18573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62" name="Picture 2" descr="G:\Projects\2012\20120332\Working Files\Meetings and Presentations\Images\2014-02-24_Document jpgs\20130332_02-24-2014_Seven Wetlands_Page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4640" r="67045" b="27178"/>
          <a:stretch/>
        </p:blipFill>
        <p:spPr bwMode="auto">
          <a:xfrm>
            <a:off x="0" y="0"/>
            <a:ext cx="46291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Projects\2012\20120332\Working Files\Graphics\Site Plan\Trail Network_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624887" y="176213"/>
            <a:ext cx="76200" cy="76200"/>
          </a:xfrm>
          <a:prstGeom prst="ellipse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98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Projects\2012\20120332\Working Files\Meetings and Presentations\Images\2014-02-24_Document jpgs\20130332_02-27-2014_Seven Wetlands_Page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5303" r="56566" b="4356"/>
          <a:stretch/>
        </p:blipFill>
        <p:spPr bwMode="auto">
          <a:xfrm>
            <a:off x="0" y="-19049"/>
            <a:ext cx="4667251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dirty="0"/>
              <a:t>PHASE 1 PARKING &amp; ENTRY</a:t>
            </a:r>
          </a:p>
          <a:p>
            <a:r>
              <a:rPr lang="en-US" dirty="0"/>
              <a:t>Interpretative Signage</a:t>
            </a:r>
          </a:p>
          <a:p>
            <a:r>
              <a:rPr lang="en-US" dirty="0"/>
              <a:t>Drinking Fountain, Benches and Trash Receptacles</a:t>
            </a:r>
          </a:p>
          <a:p>
            <a:r>
              <a:rPr lang="en-US" dirty="0"/>
              <a:t>Existing Bike Path</a:t>
            </a:r>
          </a:p>
          <a:p>
            <a:r>
              <a:rPr lang="en-US" dirty="0"/>
              <a:t>Rest Room Facility</a:t>
            </a:r>
          </a:p>
          <a:p>
            <a:r>
              <a:rPr lang="en-US" dirty="0"/>
              <a:t>Walking Path and ramp to Basins 2 and 3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669" y="6398419"/>
            <a:ext cx="381000" cy="381000"/>
            <a:chOff x="609600" y="6324600"/>
            <a:chExt cx="381000" cy="381000"/>
          </a:xfrm>
        </p:grpSpPr>
        <p:sp>
          <p:nvSpPr>
            <p:cNvPr id="17" name="Oval 16"/>
            <p:cNvSpPr/>
            <p:nvPr/>
          </p:nvSpPr>
          <p:spPr>
            <a:xfrm>
              <a:off x="609600" y="6324600"/>
              <a:ext cx="381000" cy="381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4"/>
            </p:cNvCxnSpPr>
            <p:nvPr/>
          </p:nvCxnSpPr>
          <p:spPr>
            <a:xfrm>
              <a:off x="800100" y="6324600"/>
              <a:ext cx="0" cy="381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7" idx="6"/>
            </p:cNvCxnSpPr>
            <p:nvPr/>
          </p:nvCxnSpPr>
          <p:spPr>
            <a:xfrm>
              <a:off x="609600" y="6515100"/>
              <a:ext cx="381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14387" y="6329362"/>
              <a:ext cx="0" cy="18573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724400" y="152400"/>
            <a:ext cx="3733800" cy="609600"/>
          </a:xfrm>
        </p:spPr>
        <p:txBody>
          <a:bodyPr/>
          <a:lstStyle/>
          <a:p>
            <a:r>
              <a:rPr lang="en-US" dirty="0"/>
              <a:t>FEATURE AREA</a:t>
            </a:r>
          </a:p>
        </p:txBody>
      </p:sp>
      <p:pic>
        <p:nvPicPr>
          <p:cNvPr id="10" name="Picture 2" descr="G:\Projects\2012\20120332\Working Files\Graphics\Site Plan\Trail Network_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662987" y="52388"/>
            <a:ext cx="76200" cy="76200"/>
          </a:xfrm>
          <a:prstGeom prst="ellipse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94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rojects\2012\20120332\Working Files\Meetings and Presentations\Images\labled plans_Page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3" t="8215" r="26809" b="25194"/>
          <a:stretch/>
        </p:blipFill>
        <p:spPr bwMode="auto">
          <a:xfrm>
            <a:off x="-15539" y="0"/>
            <a:ext cx="4656841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INFLUENT INTERPRETIVE SITE</a:t>
            </a:r>
          </a:p>
          <a:p>
            <a:r>
              <a:rPr lang="en-US" sz="1700" dirty="0"/>
              <a:t>Boardwalk and Shaded Observation Deck</a:t>
            </a:r>
          </a:p>
          <a:p>
            <a:r>
              <a:rPr lang="en-US" sz="1700" dirty="0"/>
              <a:t>Restroom/Group Pavilion</a:t>
            </a:r>
          </a:p>
          <a:p>
            <a:r>
              <a:rPr lang="en-US" sz="1700" dirty="0"/>
              <a:t>Interpretive Signage</a:t>
            </a:r>
          </a:p>
          <a:p>
            <a:r>
              <a:rPr lang="en-US" sz="1700" dirty="0"/>
              <a:t>Hydro Energy Generation</a:t>
            </a:r>
          </a:p>
          <a:p>
            <a:r>
              <a:rPr lang="en-US" sz="1700" dirty="0"/>
              <a:t>Locational ID Vertical Wind Turbine (Wind Foils)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669" y="6398419"/>
            <a:ext cx="381000" cy="381000"/>
            <a:chOff x="609600" y="6324600"/>
            <a:chExt cx="381000" cy="381000"/>
          </a:xfrm>
        </p:grpSpPr>
        <p:sp>
          <p:nvSpPr>
            <p:cNvPr id="8" name="Oval 7"/>
            <p:cNvSpPr/>
            <p:nvPr/>
          </p:nvSpPr>
          <p:spPr>
            <a:xfrm>
              <a:off x="609600" y="6324600"/>
              <a:ext cx="381000" cy="381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8" idx="0"/>
              <a:endCxn id="8" idx="4"/>
            </p:cNvCxnSpPr>
            <p:nvPr/>
          </p:nvCxnSpPr>
          <p:spPr>
            <a:xfrm>
              <a:off x="800100" y="6324600"/>
              <a:ext cx="0" cy="381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8" idx="6"/>
            </p:cNvCxnSpPr>
            <p:nvPr/>
          </p:nvCxnSpPr>
          <p:spPr>
            <a:xfrm>
              <a:off x="609600" y="6515100"/>
              <a:ext cx="381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14387" y="6329362"/>
              <a:ext cx="0" cy="18573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>
            <a:endCxn id="4" idx="6"/>
          </p:cNvCxnSpPr>
          <p:nvPr/>
        </p:nvCxnSpPr>
        <p:spPr>
          <a:xfrm>
            <a:off x="77860" y="4257639"/>
            <a:ext cx="4301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77860" y="4042569"/>
            <a:ext cx="430140" cy="430140"/>
            <a:chOff x="77860" y="4042569"/>
            <a:chExt cx="430140" cy="430140"/>
          </a:xfrm>
        </p:grpSpPr>
        <p:sp>
          <p:nvSpPr>
            <p:cNvPr id="4" name="Oval 3"/>
            <p:cNvSpPr/>
            <p:nvPr/>
          </p:nvSpPr>
          <p:spPr>
            <a:xfrm>
              <a:off x="77860" y="4042569"/>
              <a:ext cx="430140" cy="43014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4" idx="0"/>
              <a:endCxn id="4" idx="4"/>
            </p:cNvCxnSpPr>
            <p:nvPr/>
          </p:nvCxnSpPr>
          <p:spPr>
            <a:xfrm>
              <a:off x="292930" y="4042569"/>
              <a:ext cx="0" cy="42783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04151" y="4044878"/>
              <a:ext cx="0" cy="2116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4" name="Picture 2" descr="G:\Projects\2012\20120332\Photos\Lakeland Wastewater Wetland Park Workshop Photos\IMG_0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4648200"/>
            <a:ext cx="14732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Projects\2012\20120332\Photos\Lakeland Wastewater Wetland Park Workshop Photos\IMG_0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847" y="4645818"/>
            <a:ext cx="3339482" cy="222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Projects\2012\20120332\Working Files\Graphics\Lakeland Wastewater Wetlands Park Imagery\Amenities &amp; Site Furnishings\IMGP0289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7" t="8529" r="12879" b="7632"/>
          <a:stretch/>
        </p:blipFill>
        <p:spPr bwMode="auto">
          <a:xfrm>
            <a:off x="1676400" y="4645817"/>
            <a:ext cx="2471394" cy="222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Projects\2012\20120332\Working Files\Graphics\Master Plan Document Comparable Images\Influent Station\Water+wheel_Turin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5236"/>
          <a:stretch/>
        </p:blipFill>
        <p:spPr bwMode="auto">
          <a:xfrm>
            <a:off x="-15539" y="4648200"/>
            <a:ext cx="161573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2"/>
          <p:cNvSpPr>
            <a:spLocks noGrp="1"/>
          </p:cNvSpPr>
          <p:nvPr>
            <p:ph type="title"/>
          </p:nvPr>
        </p:nvSpPr>
        <p:spPr>
          <a:xfrm>
            <a:off x="4724400" y="152400"/>
            <a:ext cx="3733800" cy="609600"/>
          </a:xfrm>
        </p:spPr>
        <p:txBody>
          <a:bodyPr/>
          <a:lstStyle/>
          <a:p>
            <a:r>
              <a:rPr lang="en-US" dirty="0"/>
              <a:t>FEATURE AREA</a:t>
            </a:r>
          </a:p>
        </p:txBody>
      </p:sp>
      <p:pic>
        <p:nvPicPr>
          <p:cNvPr id="19" name="Picture 2" descr="G:\Projects\2012\20120332\Working Files\Graphics\Site Plan\Trail Network_v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9024937" y="133351"/>
            <a:ext cx="76200" cy="76200"/>
          </a:xfrm>
          <a:prstGeom prst="ellipse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60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Projects\2012\20120332\Working Files\Meetings and Presentations\Images\2014-02-24_Document jpgs\02-26-2014\20130332_02-24-2014_Seven Wetlands_Page_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4814" r="58834" b="35751"/>
          <a:stretch/>
        </p:blipFill>
        <p:spPr bwMode="auto">
          <a:xfrm>
            <a:off x="-1" y="-1"/>
            <a:ext cx="4643893" cy="476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BASIN 2 OVERLOOK</a:t>
            </a:r>
          </a:p>
          <a:p>
            <a:r>
              <a:rPr lang="en-US" sz="1700" dirty="0"/>
              <a:t>Observation Tower</a:t>
            </a:r>
          </a:p>
          <a:p>
            <a:r>
              <a:rPr lang="en-US" sz="1700" dirty="0"/>
              <a:t>ADA Boardwalk to Basin 1 Levee</a:t>
            </a:r>
          </a:p>
          <a:p>
            <a:r>
              <a:rPr lang="en-US" sz="1700" dirty="0"/>
              <a:t>Floating Boardwalk</a:t>
            </a:r>
          </a:p>
          <a:p>
            <a:r>
              <a:rPr lang="en-US" sz="1700" dirty="0"/>
              <a:t>Binoculars</a:t>
            </a:r>
          </a:p>
          <a:p>
            <a:r>
              <a:rPr lang="en-US" sz="1700" dirty="0"/>
              <a:t>Interpretive Signage</a:t>
            </a:r>
          </a:p>
        </p:txBody>
      </p:sp>
      <p:pic>
        <p:nvPicPr>
          <p:cNvPr id="6" name="Picture 2" descr="C:\Users\jsheng\Desktop\Seven Wetlands_Page_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6" t="66399" r="47015" b="4360"/>
          <a:stretch/>
        </p:blipFill>
        <p:spPr bwMode="auto">
          <a:xfrm>
            <a:off x="4138181" y="4835951"/>
            <a:ext cx="1169110" cy="20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sheng\Desktop\Seven Wetlands_Page_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0" t="67691" r="17949" b="8999"/>
          <a:stretch/>
        </p:blipFill>
        <p:spPr bwMode="auto">
          <a:xfrm>
            <a:off x="5382705" y="4835951"/>
            <a:ext cx="3770722" cy="20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Projects\2012\20120332\Working Files\Graphics\Master Plan Document Comparable Images\Rookery overlook and solar station\adsc_4230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2"/>
          <a:stretch/>
        </p:blipFill>
        <p:spPr bwMode="auto">
          <a:xfrm>
            <a:off x="-13355" y="4835951"/>
            <a:ext cx="4098344" cy="20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724400" y="152400"/>
            <a:ext cx="3733800" cy="609600"/>
          </a:xfrm>
        </p:spPr>
        <p:txBody>
          <a:bodyPr/>
          <a:lstStyle/>
          <a:p>
            <a:r>
              <a:rPr lang="en-US" dirty="0"/>
              <a:t>FEATURE AREA</a:t>
            </a:r>
          </a:p>
        </p:txBody>
      </p:sp>
      <p:pic>
        <p:nvPicPr>
          <p:cNvPr id="8" name="Picture 2" descr="G:\Projects\2012\20120332\Working Files\Graphics\Site Plan\Trail Network_v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8824912" y="228601"/>
            <a:ext cx="76200" cy="76200"/>
          </a:xfrm>
          <a:prstGeom prst="ellipse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9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ROOKERY OVERLOOKS</a:t>
            </a:r>
          </a:p>
          <a:p>
            <a:r>
              <a:rPr lang="en-US" sz="1700" dirty="0"/>
              <a:t>Shade Structure</a:t>
            </a:r>
          </a:p>
          <a:p>
            <a:r>
              <a:rPr lang="en-US" sz="1700" dirty="0"/>
              <a:t>Binoculars</a:t>
            </a:r>
          </a:p>
          <a:p>
            <a:r>
              <a:rPr lang="en-US" sz="1700" dirty="0"/>
              <a:t>Interpretive Signage</a:t>
            </a:r>
          </a:p>
        </p:txBody>
      </p:sp>
      <p:pic>
        <p:nvPicPr>
          <p:cNvPr id="7170" name="Picture 2" descr="C:\Users\jsheng\Desktop\Seven Wetlands_Page_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t="5068" r="58965" b="41051"/>
          <a:stretch/>
        </p:blipFill>
        <p:spPr bwMode="auto">
          <a:xfrm>
            <a:off x="0" y="-4618"/>
            <a:ext cx="4672522" cy="428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sheng\Desktop\Seven Wetlands_Page_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t="60587" r="55423" b="4795"/>
          <a:stretch/>
        </p:blipFill>
        <p:spPr bwMode="auto">
          <a:xfrm>
            <a:off x="1" y="4339924"/>
            <a:ext cx="4672521" cy="251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sheng\Desktop\Seven Wetlands_Page_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0" t="78255" r="37717" b="4891"/>
          <a:stretch/>
        </p:blipFill>
        <p:spPr bwMode="auto">
          <a:xfrm>
            <a:off x="4741682" y="5364377"/>
            <a:ext cx="2309567" cy="149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sheng\Desktop\Seven Wetlands_Page_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1" t="61758" r="39170" b="24833"/>
          <a:stretch/>
        </p:blipFill>
        <p:spPr bwMode="auto">
          <a:xfrm>
            <a:off x="7126665" y="5369477"/>
            <a:ext cx="2017336" cy="149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Projects\2012\20120332\Working Files\Graphics\Master Plan Document Comparable Images\Rookery overlook and solar station\8182699273_c5ddfe7302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/>
          <a:stretch/>
        </p:blipFill>
        <p:spPr bwMode="auto">
          <a:xfrm>
            <a:off x="4741682" y="2818614"/>
            <a:ext cx="4402318" cy="248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724400" y="152400"/>
            <a:ext cx="3733800" cy="609600"/>
          </a:xfrm>
        </p:spPr>
        <p:txBody>
          <a:bodyPr/>
          <a:lstStyle/>
          <a:p>
            <a:r>
              <a:rPr lang="en-US" dirty="0"/>
              <a:t>FEATURE AREA</a:t>
            </a:r>
          </a:p>
        </p:txBody>
      </p:sp>
      <p:pic>
        <p:nvPicPr>
          <p:cNvPr id="9" name="Picture 2" descr="G:\Projects\2012\20120332\Working Files\Graphics\Site Plan\Trail Network_v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886825" y="352426"/>
            <a:ext cx="76200" cy="76200"/>
          </a:xfrm>
          <a:prstGeom prst="ellipse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3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Contribution to the City’s Comprehensive Plan Recreational Requirements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Connects Recreational Areas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 Legacy of Reclamation, Environmental Stewardship and Sustainability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MERITS TO THE COMMUNITY</a:t>
            </a:r>
          </a:p>
        </p:txBody>
      </p:sp>
      <p:pic>
        <p:nvPicPr>
          <p:cNvPr id="14338" name="Picture 2" descr="G:\Projects\2012\20120332\Photos\Workshop 1\DSCN0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19" y="0"/>
            <a:ext cx="2328421" cy="17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Projects\2012\20120332\Photos\From the City of Lakeland\2014-01-31 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10000"/>
            <a:ext cx="4656841" cy="310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Projects\2012\20120332\Photos\From the City of Lakeland\IMG_77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5" t="26610" b="7206"/>
          <a:stretch/>
        </p:blipFill>
        <p:spPr bwMode="auto">
          <a:xfrm>
            <a:off x="-1" y="18288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Projects\2012\20120332\Photos\From the City of Lakeland\Palm tree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6" t="17753" r="28256" b="18305"/>
          <a:stretch/>
        </p:blipFill>
        <p:spPr bwMode="auto">
          <a:xfrm>
            <a:off x="2941163" y="1828800"/>
            <a:ext cx="1715677" cy="191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Projects\2012\20120332\Photos\From the City of Lakeland\2014-01-17 0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8" t="6024" r="18178" b="19570"/>
          <a:stretch/>
        </p:blipFill>
        <p:spPr bwMode="auto">
          <a:xfrm>
            <a:off x="-1" y="-1"/>
            <a:ext cx="2243578" cy="17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235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SUSTAINABILITY/ALTERNATIVE ENERGY</a:t>
            </a:r>
          </a:p>
          <a:p>
            <a:r>
              <a:rPr lang="en-US" sz="1700" dirty="0"/>
              <a:t>Solar Power Array</a:t>
            </a:r>
          </a:p>
          <a:p>
            <a:r>
              <a:rPr lang="en-US" sz="1700" dirty="0"/>
              <a:t>Wind Turbine</a:t>
            </a:r>
          </a:p>
          <a:p>
            <a:r>
              <a:rPr lang="en-US" sz="1700"/>
              <a:t>Observation </a:t>
            </a:r>
            <a:r>
              <a:rPr lang="en-US" sz="1700" dirty="0"/>
              <a:t>Pavilion</a:t>
            </a:r>
          </a:p>
          <a:p>
            <a:r>
              <a:rPr lang="en-US" sz="1700" dirty="0"/>
              <a:t>Binoculars</a:t>
            </a:r>
          </a:p>
          <a:p>
            <a:r>
              <a:rPr lang="en-US" sz="1700" dirty="0"/>
              <a:t>Interpretive Signage</a:t>
            </a:r>
          </a:p>
        </p:txBody>
      </p:sp>
      <p:pic>
        <p:nvPicPr>
          <p:cNvPr id="13314" name="Picture 2" descr="G:\Projects\2012\20120332\Working Files\Meetings and Presentations\Images\2014-02-24_Document jpgs\20130332_02-24-2014_Seven Wetlands_Page_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8357" r="58977" b="5177"/>
          <a:stretch/>
        </p:blipFill>
        <p:spPr bwMode="auto">
          <a:xfrm>
            <a:off x="1" y="0"/>
            <a:ext cx="4648200" cy="686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:\Projects\2012\20120332\Working Files\Graphics\Master Plan Document Comparable Images\Rookery overlook and solar station\img_3390[2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1" r="14961"/>
          <a:stretch/>
        </p:blipFill>
        <p:spPr bwMode="auto">
          <a:xfrm>
            <a:off x="6438507" y="3962400"/>
            <a:ext cx="270549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724400" y="152400"/>
            <a:ext cx="3733800" cy="609600"/>
          </a:xfrm>
        </p:spPr>
        <p:txBody>
          <a:bodyPr/>
          <a:lstStyle/>
          <a:p>
            <a:r>
              <a:rPr lang="en-US" dirty="0"/>
              <a:t>FEATURE AREA</a:t>
            </a:r>
          </a:p>
        </p:txBody>
      </p:sp>
      <p:pic>
        <p:nvPicPr>
          <p:cNvPr id="7" name="Picture 2" descr="G:\Projects\2012\20120332\Working Files\Graphics\Site Plan\Trail Network_v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8991600" y="609600"/>
            <a:ext cx="76200" cy="76200"/>
          </a:xfrm>
          <a:prstGeom prst="ellipse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G:\Projects\2012\20120332\Working Files\Graphics\Master Plan Document Comparable Images\turbina-eolica-asse-verticale-generatore-eolico-turbina-eolica-pala-eolica-864480n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3" t="8597" r="25297" b="24646"/>
          <a:stretch/>
        </p:blipFill>
        <p:spPr bwMode="auto">
          <a:xfrm>
            <a:off x="4729019" y="3962400"/>
            <a:ext cx="162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870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TREE RING/OBSERVATION DECK</a:t>
            </a:r>
          </a:p>
          <a:p>
            <a:r>
              <a:rPr lang="en-US" sz="1700" dirty="0"/>
              <a:t>Observation Deck around Existing Live Oak</a:t>
            </a:r>
          </a:p>
          <a:p>
            <a:r>
              <a:rPr lang="en-US" sz="1700" dirty="0"/>
              <a:t>Floating Boardwalk</a:t>
            </a:r>
          </a:p>
          <a:p>
            <a:r>
              <a:rPr lang="en-US" sz="1700" dirty="0"/>
              <a:t>Binoculars</a:t>
            </a:r>
          </a:p>
          <a:p>
            <a:r>
              <a:rPr lang="en-US" sz="1700" dirty="0"/>
              <a:t>Basin Sight Rings</a:t>
            </a:r>
          </a:p>
          <a:p>
            <a:r>
              <a:rPr lang="en-US" sz="1700" dirty="0"/>
              <a:t>Interpretive Signage</a:t>
            </a:r>
          </a:p>
        </p:txBody>
      </p:sp>
      <p:pic>
        <p:nvPicPr>
          <p:cNvPr id="9218" name="Picture 2" descr="C:\Users\jsheng\Desktop\Seven Wetlands_Page_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4735" r="51961" b="37311"/>
          <a:stretch/>
        </p:blipFill>
        <p:spPr bwMode="auto">
          <a:xfrm>
            <a:off x="-19050" y="0"/>
            <a:ext cx="46609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sheng\Desktop\Seven Wetlands_Page_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64037" r="51961" b="4701"/>
          <a:stretch/>
        </p:blipFill>
        <p:spPr bwMode="auto">
          <a:xfrm>
            <a:off x="-22782" y="3939312"/>
            <a:ext cx="6546129" cy="294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sheng\Desktop\Seven Wetlands_Page_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2" t="64951" r="34218" b="5325"/>
          <a:stretch/>
        </p:blipFill>
        <p:spPr bwMode="auto">
          <a:xfrm>
            <a:off x="6596183" y="3939312"/>
            <a:ext cx="2547818" cy="291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724400" y="152400"/>
            <a:ext cx="3733800" cy="609600"/>
          </a:xfrm>
        </p:spPr>
        <p:txBody>
          <a:bodyPr/>
          <a:lstStyle/>
          <a:p>
            <a:r>
              <a:rPr lang="en-US" dirty="0"/>
              <a:t>FEATURE AREA</a:t>
            </a:r>
          </a:p>
        </p:txBody>
      </p:sp>
      <p:pic>
        <p:nvPicPr>
          <p:cNvPr id="7" name="Picture 2" descr="G:\Projects\2012\20120332\Working Files\Graphics\Site Plan\Trail Network_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8610599" y="452438"/>
            <a:ext cx="76200" cy="76200"/>
          </a:xfrm>
          <a:prstGeom prst="ellipse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72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PHASE ONE</a:t>
            </a:r>
          </a:p>
          <a:p>
            <a:r>
              <a:rPr lang="en-US" sz="1700" dirty="0"/>
              <a:t>Phase One, Upper Trail</a:t>
            </a:r>
          </a:p>
          <a:p>
            <a:pPr lvl="1"/>
            <a:r>
              <a:rPr lang="en-US" sz="1300" dirty="0"/>
              <a:t>Basin One (1.7 miles)</a:t>
            </a:r>
          </a:p>
          <a:p>
            <a:pPr lvl="1"/>
            <a:r>
              <a:rPr lang="en-US" sz="1300" dirty="0"/>
              <a:t>Basin Two (2.9 miles)</a:t>
            </a:r>
          </a:p>
          <a:p>
            <a:r>
              <a:rPr lang="en-US" sz="1700" dirty="0"/>
              <a:t>Phase One, Lower Trail</a:t>
            </a:r>
          </a:p>
          <a:p>
            <a:pPr lvl="1"/>
            <a:r>
              <a:rPr lang="en-US" sz="1300" dirty="0"/>
              <a:t>Basin One (1 mile)</a:t>
            </a:r>
          </a:p>
          <a:p>
            <a:pPr lvl="1"/>
            <a:r>
              <a:rPr lang="en-US" sz="1300" dirty="0"/>
              <a:t>Basin Two (.8 mile)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257800" y="1790700"/>
            <a:ext cx="152400" cy="152400"/>
          </a:xfrm>
          <a:prstGeom prst="rect">
            <a:avLst/>
          </a:prstGeom>
          <a:solidFill>
            <a:srgbClr val="33B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57800" y="2133600"/>
            <a:ext cx="152400" cy="152400"/>
          </a:xfrm>
          <a:prstGeom prst="rect">
            <a:avLst/>
          </a:prstGeom>
          <a:solidFill>
            <a:srgbClr val="ED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50543" y="2915558"/>
            <a:ext cx="152400" cy="152400"/>
          </a:xfrm>
          <a:prstGeom prst="rect">
            <a:avLst/>
          </a:prstGeom>
          <a:solidFill>
            <a:srgbClr val="33B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50543" y="3258458"/>
            <a:ext cx="152400" cy="152400"/>
          </a:xfrm>
          <a:prstGeom prst="rect">
            <a:avLst/>
          </a:prstGeom>
          <a:solidFill>
            <a:srgbClr val="ED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:\Projects\2012\20120332\Working Files\Meetings and Presentations\Images\2014-02-24_Document jpgs\20130332_03-2-2014_Seven Wetlands_Page_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t="4915" r="52941" b="8626"/>
          <a:stretch/>
        </p:blipFill>
        <p:spPr bwMode="auto">
          <a:xfrm>
            <a:off x="0" y="1"/>
            <a:ext cx="4648200" cy="591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Projects\2012\20120332\Working Files\Meetings and Presentations\Images\Document jpgs\20130332_03-2-2014_Seven Wetlands_Page_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92623" r="71324" b="2453"/>
          <a:stretch/>
        </p:blipFill>
        <p:spPr bwMode="auto">
          <a:xfrm>
            <a:off x="18068" y="5935382"/>
            <a:ext cx="39433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10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Projects\2012\20120332\Working Files\Meetings and Presentations\Images\2014-02-24_Document jpgs\20130332_02-27-2014_Seven Wetlands_Page_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4704" r="55719" b="8584"/>
          <a:stretch/>
        </p:blipFill>
        <p:spPr bwMode="auto">
          <a:xfrm>
            <a:off x="1" y="1"/>
            <a:ext cx="4629828" cy="62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UPPER TRAIL/BERM SYSTEM</a:t>
            </a:r>
          </a:p>
          <a:p>
            <a:r>
              <a:rPr lang="en-US" sz="1700" dirty="0"/>
              <a:t>Phase One</a:t>
            </a:r>
          </a:p>
          <a:p>
            <a:pPr lvl="1"/>
            <a:r>
              <a:rPr lang="en-US" sz="1300" dirty="0"/>
              <a:t>Basin One (1.7 miles)</a:t>
            </a:r>
          </a:p>
          <a:p>
            <a:pPr lvl="1"/>
            <a:r>
              <a:rPr lang="en-US" sz="1300" dirty="0"/>
              <a:t>Basin Two (2.9 miles)</a:t>
            </a:r>
          </a:p>
          <a:p>
            <a:r>
              <a:rPr lang="en-US" sz="1700" dirty="0"/>
              <a:t>Phase Two</a:t>
            </a:r>
          </a:p>
          <a:p>
            <a:pPr lvl="1"/>
            <a:r>
              <a:rPr lang="en-US" sz="1300" dirty="0"/>
              <a:t>Basin Three and Education Center Campus and Trailhead (3.6 miles)</a:t>
            </a:r>
          </a:p>
          <a:p>
            <a:r>
              <a:rPr lang="en-US" sz="1700" dirty="0"/>
              <a:t>Phase Three</a:t>
            </a:r>
          </a:p>
          <a:p>
            <a:pPr lvl="1"/>
            <a:r>
              <a:rPr lang="en-US" sz="1300" dirty="0"/>
              <a:t>Basin Five and Seven (2.7 miles)</a:t>
            </a:r>
          </a:p>
          <a:p>
            <a:r>
              <a:rPr lang="en-US" sz="1700" dirty="0"/>
              <a:t>Phase Four</a:t>
            </a:r>
          </a:p>
          <a:p>
            <a:pPr lvl="1"/>
            <a:r>
              <a:rPr lang="en-US" sz="1300" dirty="0"/>
              <a:t>Basin Four (1.3 miles)</a:t>
            </a:r>
          </a:p>
          <a:p>
            <a:r>
              <a:rPr lang="en-US" sz="1700" dirty="0"/>
              <a:t>Phase Five</a:t>
            </a:r>
          </a:p>
          <a:p>
            <a:pPr lvl="1"/>
            <a:r>
              <a:rPr lang="en-US" sz="1300" dirty="0"/>
              <a:t>Basin Six and Basin 2 Trail (.9 mile)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257800" y="1790700"/>
            <a:ext cx="152400" cy="152400"/>
          </a:xfrm>
          <a:prstGeom prst="rect">
            <a:avLst/>
          </a:prstGeom>
          <a:solidFill>
            <a:srgbClr val="33B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57800" y="2133600"/>
            <a:ext cx="152400" cy="152400"/>
          </a:xfrm>
          <a:prstGeom prst="rect">
            <a:avLst/>
          </a:prstGeom>
          <a:solidFill>
            <a:srgbClr val="ED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57800" y="2909887"/>
            <a:ext cx="152400" cy="152400"/>
          </a:xfrm>
          <a:prstGeom prst="rect">
            <a:avLst/>
          </a:prstGeom>
          <a:solidFill>
            <a:srgbClr val="C14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57800" y="3981451"/>
            <a:ext cx="152400" cy="152400"/>
          </a:xfrm>
          <a:prstGeom prst="rect">
            <a:avLst/>
          </a:prstGeom>
          <a:solidFill>
            <a:srgbClr val="3A53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57800" y="4762500"/>
            <a:ext cx="152400" cy="152400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57800" y="5538787"/>
            <a:ext cx="152400" cy="152400"/>
          </a:xfrm>
          <a:prstGeom prst="rect">
            <a:avLst/>
          </a:prstGeom>
          <a:solidFill>
            <a:srgbClr val="6FC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4" name="Picture 2" descr="G:\Projects\2012\20120332\Working Files\Meetings and Presentations\Images\Document jpgs\20130332_03-2-2014_Seven Wetlands_Page_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92623" r="71324" b="2453"/>
          <a:stretch/>
        </p:blipFill>
        <p:spPr bwMode="auto">
          <a:xfrm>
            <a:off x="18068" y="6324992"/>
            <a:ext cx="39433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413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Projects\2012\20120332\Working Files\Meetings and Presentations\Images\2014-02-24_Document jpgs\20130332_02-27-2014_Seven Wetlands_Page_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4734" r="54874" b="8553"/>
          <a:stretch/>
        </p:blipFill>
        <p:spPr bwMode="auto">
          <a:xfrm>
            <a:off x="1" y="1"/>
            <a:ext cx="4729017" cy="62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724400" y="762000"/>
            <a:ext cx="37338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LOWER TRAIL SYSTEM</a:t>
            </a:r>
          </a:p>
          <a:p>
            <a:r>
              <a:rPr lang="en-US" sz="1700" dirty="0"/>
              <a:t>Phase One</a:t>
            </a:r>
          </a:p>
          <a:p>
            <a:pPr lvl="1"/>
            <a:r>
              <a:rPr lang="en-US" sz="1300" dirty="0"/>
              <a:t>Basin One (1 mile)</a:t>
            </a:r>
          </a:p>
          <a:p>
            <a:pPr lvl="1"/>
            <a:r>
              <a:rPr lang="en-US" sz="1300" dirty="0"/>
              <a:t>Basin Two (.8 mile)</a:t>
            </a:r>
          </a:p>
          <a:p>
            <a:r>
              <a:rPr lang="en-US" sz="1700" dirty="0"/>
              <a:t>Phase Two</a:t>
            </a:r>
          </a:p>
          <a:p>
            <a:pPr lvl="1"/>
            <a:r>
              <a:rPr lang="en-US" sz="1300" dirty="0"/>
              <a:t>Basin Three and Education Center Campus and Trailhead (1.8 miles)</a:t>
            </a:r>
          </a:p>
          <a:p>
            <a:r>
              <a:rPr lang="en-US" sz="1700" dirty="0"/>
              <a:t>Phase Three</a:t>
            </a:r>
          </a:p>
          <a:p>
            <a:pPr lvl="1"/>
            <a:r>
              <a:rPr lang="en-US" sz="1300" dirty="0"/>
              <a:t>Basin Five and Seven (.9 mile)</a:t>
            </a:r>
          </a:p>
          <a:p>
            <a:r>
              <a:rPr lang="en-US" sz="1700" dirty="0"/>
              <a:t>Phase Four</a:t>
            </a:r>
          </a:p>
          <a:p>
            <a:pPr lvl="1"/>
            <a:r>
              <a:rPr lang="en-US" sz="1300" dirty="0"/>
              <a:t>Basin Four (1.37 miles)</a:t>
            </a:r>
          </a:p>
          <a:p>
            <a:r>
              <a:rPr lang="en-US" sz="1700" dirty="0"/>
              <a:t>Phase Five</a:t>
            </a:r>
          </a:p>
          <a:p>
            <a:pPr lvl="1"/>
            <a:r>
              <a:rPr lang="en-US" sz="1300" dirty="0"/>
              <a:t>Basin Six (1.57 miles)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7800" y="1790700"/>
            <a:ext cx="152400" cy="152400"/>
          </a:xfrm>
          <a:prstGeom prst="rect">
            <a:avLst/>
          </a:prstGeom>
          <a:solidFill>
            <a:srgbClr val="33B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57800" y="2133600"/>
            <a:ext cx="152400" cy="152400"/>
          </a:xfrm>
          <a:prstGeom prst="rect">
            <a:avLst/>
          </a:prstGeom>
          <a:solidFill>
            <a:srgbClr val="ED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57800" y="2909887"/>
            <a:ext cx="152400" cy="152400"/>
          </a:xfrm>
          <a:prstGeom prst="rect">
            <a:avLst/>
          </a:prstGeom>
          <a:solidFill>
            <a:srgbClr val="C14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57800" y="3981451"/>
            <a:ext cx="152400" cy="152400"/>
          </a:xfrm>
          <a:prstGeom prst="rect">
            <a:avLst/>
          </a:prstGeom>
          <a:solidFill>
            <a:srgbClr val="3A53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57800" y="4762500"/>
            <a:ext cx="152400" cy="152400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57800" y="5538787"/>
            <a:ext cx="152400" cy="152400"/>
          </a:xfrm>
          <a:prstGeom prst="rect">
            <a:avLst/>
          </a:prstGeom>
          <a:solidFill>
            <a:srgbClr val="6FC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4" name="Picture 2" descr="G:\Projects\2012\20120332\Working Files\Meetings and Presentations\Images\Document jpgs\20130332_03-2-2014_Seven Wetlands_Page_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92623" r="71324" b="2453"/>
          <a:stretch/>
        </p:blipFill>
        <p:spPr bwMode="auto">
          <a:xfrm>
            <a:off x="18068" y="6314614"/>
            <a:ext cx="39433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231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LOYCE E. HARPE PARK/CARTER ROAD ENTRY SIGN</a:t>
            </a:r>
          </a:p>
          <a:p>
            <a:r>
              <a:rPr lang="en-US" sz="1700" dirty="0"/>
              <a:t>Complements the existing Polk County’s </a:t>
            </a:r>
            <a:r>
              <a:rPr lang="en-US" sz="1700" dirty="0" err="1"/>
              <a:t>Loyce</a:t>
            </a:r>
            <a:r>
              <a:rPr lang="en-US" sz="1700" dirty="0"/>
              <a:t> E. </a:t>
            </a:r>
            <a:r>
              <a:rPr lang="en-US" sz="1700" dirty="0" err="1"/>
              <a:t>Harpe</a:t>
            </a:r>
            <a:r>
              <a:rPr lang="en-US" sz="1700" dirty="0"/>
              <a:t> Park</a:t>
            </a:r>
          </a:p>
          <a:p>
            <a:r>
              <a:rPr lang="en-US" sz="1700" dirty="0"/>
              <a:t>Same material and color with Se7en Wetlands brand logo, official name, and City of Lakeland logo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WAYFINDING</a:t>
            </a:r>
          </a:p>
        </p:txBody>
      </p:sp>
      <p:pic>
        <p:nvPicPr>
          <p:cNvPr id="18434" name="Picture 2" descr="G:\Projects\2012\20120332\Working Files\Graphics\Wayfinding\20130332_Entry Signage_befo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4" t="15824" r="13174" b="15824"/>
          <a:stretch/>
        </p:blipFill>
        <p:spPr bwMode="auto">
          <a:xfrm>
            <a:off x="0" y="961535"/>
            <a:ext cx="233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7999"/>
            <a:ext cx="233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EXISTING: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819400"/>
            <a:ext cx="2259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PROPOSED:</a:t>
            </a:r>
          </a:p>
        </p:txBody>
      </p:sp>
      <p:pic>
        <p:nvPicPr>
          <p:cNvPr id="2050" name="Picture 2" descr="G:\Projects\2012\20120332\Working Files\Graphics\Wayfinding\20130332_Entry Signage_aft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9" t="17121" r="16129" b="17121"/>
          <a:stretch/>
        </p:blipFill>
        <p:spPr bwMode="auto">
          <a:xfrm>
            <a:off x="0" y="3106310"/>
            <a:ext cx="4686300" cy="378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130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Projects\2012\20120332\Working Files\Graphics\Wayfinding\20130332_Wayfinding Signage_aft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17591" r="20164" b="11887"/>
          <a:stretch/>
        </p:blipFill>
        <p:spPr bwMode="auto">
          <a:xfrm>
            <a:off x="-26709" y="3160243"/>
            <a:ext cx="4713009" cy="36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DIRECTIONAL SIGNAGE</a:t>
            </a:r>
          </a:p>
          <a:p>
            <a:r>
              <a:rPr lang="en-US" sz="1700" dirty="0"/>
              <a:t>Complements the existing directional signage within </a:t>
            </a:r>
            <a:r>
              <a:rPr lang="en-US" sz="1700" dirty="0" err="1"/>
              <a:t>Loyce</a:t>
            </a:r>
            <a:r>
              <a:rPr lang="en-US" sz="1700" dirty="0"/>
              <a:t> E. </a:t>
            </a:r>
            <a:r>
              <a:rPr lang="en-US" sz="1700" dirty="0" err="1"/>
              <a:t>Harpe</a:t>
            </a:r>
            <a:r>
              <a:rPr lang="en-US" sz="1700" dirty="0"/>
              <a:t> Park</a:t>
            </a:r>
          </a:p>
          <a:p>
            <a:r>
              <a:rPr lang="en-US" sz="1700" dirty="0"/>
              <a:t>Directional arrows and supporting symbols for user amenities/activities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WAYFINDING</a:t>
            </a:r>
          </a:p>
        </p:txBody>
      </p:sp>
      <p:pic>
        <p:nvPicPr>
          <p:cNvPr id="18437" name="Picture 5" descr="G:\Projects\2012\20120332\Working Files\Graphics\Wayfinding\20130332_Wayfinding Signage_befo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4998"/>
            <a:ext cx="233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7999"/>
            <a:ext cx="233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EXISTING: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883244"/>
            <a:ext cx="2259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PROPOSED:</a:t>
            </a:r>
          </a:p>
        </p:txBody>
      </p:sp>
    </p:spTree>
    <p:extLst>
      <p:ext uri="{BB962C8B-B14F-4D97-AF65-F5344CB8AC3E}">
        <p14:creationId xmlns:p14="http://schemas.microsoft.com/office/powerpoint/2010/main" val="1891721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Projects\2012\20120332\Working Files\Graphics\Wayfinding\20120332_wayfinding post deta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7" t="26543" r="2664" b="8119"/>
          <a:stretch/>
        </p:blipFill>
        <p:spPr bwMode="auto">
          <a:xfrm>
            <a:off x="1647194" y="128735"/>
            <a:ext cx="3065619" cy="33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Projects\2012\20120332\Working Files\Graphics\Wayfinding\20120332_wayfinding post detai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r="67360" b="16238"/>
          <a:stretch/>
        </p:blipFill>
        <p:spPr bwMode="auto">
          <a:xfrm>
            <a:off x="31619" y="2367224"/>
            <a:ext cx="2559181" cy="44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Trail Blazer</a:t>
            </a:r>
          </a:p>
          <a:p>
            <a:r>
              <a:rPr lang="en-US" sz="1700" dirty="0"/>
              <a:t>Located along the trails and trail intersections for directional assistance</a:t>
            </a:r>
          </a:p>
          <a:p>
            <a:r>
              <a:rPr lang="en-US" sz="1700" dirty="0"/>
              <a:t>Cap includes a location or GPS coordinate and emergency assistance number for emergency responders</a:t>
            </a:r>
          </a:p>
          <a:p>
            <a:r>
              <a:rPr lang="en-US" sz="1700" dirty="0"/>
              <a:t>Galvanized steel plates with colors complementing trail colors with trail numbers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WAYFINDING</a:t>
            </a:r>
          </a:p>
        </p:txBody>
      </p:sp>
    </p:spTree>
    <p:extLst>
      <p:ext uri="{BB962C8B-B14F-4D97-AF65-F5344CB8AC3E}">
        <p14:creationId xmlns:p14="http://schemas.microsoft.com/office/powerpoint/2010/main" val="61621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Wayfinding</a:t>
            </a:r>
            <a:r>
              <a:rPr lang="en-US" sz="1800" dirty="0"/>
              <a:t> Kiosk</a:t>
            </a:r>
          </a:p>
          <a:p>
            <a:r>
              <a:rPr lang="en-US" sz="1700" dirty="0"/>
              <a:t>Located at strategic trail intersections</a:t>
            </a:r>
          </a:p>
          <a:p>
            <a:r>
              <a:rPr lang="en-US" sz="1700" dirty="0"/>
              <a:t>Provides directional location information, amenities provided, site information, updates on events and caution signs for animals</a:t>
            </a:r>
          </a:p>
          <a:p>
            <a:r>
              <a:rPr lang="en-US" sz="1700" dirty="0"/>
              <a:t>Designed to following existing directional and entry signage for a seamless transition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WAYFINDING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981200"/>
            <a:ext cx="2259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PROPOSED:</a:t>
            </a:r>
          </a:p>
        </p:txBody>
      </p:sp>
      <p:pic>
        <p:nvPicPr>
          <p:cNvPr id="5122" name="Picture 2" descr="G:\Projects\2012\20120332\Working Files\Graphics\Wayfinding\Wayfinding Kios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 r="8442"/>
          <a:stretch/>
        </p:blipFill>
        <p:spPr bwMode="auto">
          <a:xfrm>
            <a:off x="0" y="2419350"/>
            <a:ext cx="46863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260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Projects\2012\20120332\Working Files\Meetings and Presentations\Images\2014-02-24_Document jpgs\20130332_02-24-2014_Seven Wetlands_Page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9090" r="20588" b="47122"/>
          <a:stretch/>
        </p:blipFill>
        <p:spPr bwMode="auto">
          <a:xfrm>
            <a:off x="-19050" y="1"/>
            <a:ext cx="9144002" cy="44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24400"/>
            <a:ext cx="7772400" cy="1470025"/>
          </a:xfrm>
        </p:spPr>
        <p:txBody>
          <a:bodyPr>
            <a:noAutofit/>
          </a:bodyPr>
          <a:lstStyle/>
          <a:p>
            <a:r>
              <a:rPr lang="en-US" sz="2000" dirty="0"/>
              <a:t>AN ENVIRONMENTAL AND SUSTAINABILITY EDUCATION CENTER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3600" dirty="0"/>
              <a:t>THANK  YOU</a:t>
            </a:r>
          </a:p>
        </p:txBody>
      </p:sp>
    </p:spTree>
    <p:extLst>
      <p:ext uri="{BB962C8B-B14F-4D97-AF65-F5344CB8AC3E}">
        <p14:creationId xmlns:p14="http://schemas.microsoft.com/office/powerpoint/2010/main" val="1891699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24400" y="36991"/>
            <a:ext cx="37338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EXPANSION OF THE CITY’S RECREATIONAL LANDS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724400" y="762000"/>
            <a:ext cx="3733800" cy="6096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Se7en Wetlands addition to the City’s recreational lands will expand the City’s 1,400 acres of active recreation by 440 acres and will exceed any future comprehensive plan obligations</a:t>
            </a:r>
          </a:p>
        </p:txBody>
      </p:sp>
      <p:pic>
        <p:nvPicPr>
          <p:cNvPr id="9218" name="Picture 2" descr="G:\Projects\2012\20120332\Photos\From the City of Lakeland\IMG_3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652129" cy="31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Projects\2012\20120332\Photos\From the City of Lakeland\Spoonbill (1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r="7146"/>
          <a:stretch/>
        </p:blipFill>
        <p:spPr bwMode="auto">
          <a:xfrm>
            <a:off x="-1" y="3200401"/>
            <a:ext cx="4656842" cy="36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16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Projects\2012\20120332\Working Files\Meetings and Presentations\Images\Document jpgs\20130332_03-3-2014_Seven Wetlands_Page_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2477" r="9943" b="2583"/>
          <a:stretch/>
        </p:blipFill>
        <p:spPr bwMode="auto">
          <a:xfrm rot="5400000">
            <a:off x="-985665" y="966616"/>
            <a:ext cx="6630485" cy="469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Connecting 2,764 acres of environmental and recreational lands to:</a:t>
            </a:r>
          </a:p>
          <a:p>
            <a:pPr lvl="1"/>
            <a:r>
              <a:rPr lang="en-US" dirty="0" err="1"/>
              <a:t>Loyce</a:t>
            </a:r>
            <a:r>
              <a:rPr lang="en-US" dirty="0"/>
              <a:t> E. </a:t>
            </a:r>
            <a:r>
              <a:rPr lang="en-US" dirty="0" err="1"/>
              <a:t>Harpe</a:t>
            </a:r>
            <a:r>
              <a:rPr lang="en-US" dirty="0"/>
              <a:t> Park (535 acres)</a:t>
            </a:r>
          </a:p>
          <a:p>
            <a:pPr lvl="1"/>
            <a:r>
              <a:rPr lang="en-US" dirty="0"/>
              <a:t>Lake Highland Scrub Preserve (551 acres)</a:t>
            </a:r>
          </a:p>
          <a:p>
            <a:pPr lvl="1"/>
            <a:r>
              <a:rPr lang="en-US" dirty="0"/>
              <a:t>Mulberry Park (38 acres)</a:t>
            </a:r>
          </a:p>
          <a:p>
            <a:pPr lvl="1"/>
            <a:r>
              <a:rPr lang="en-US" dirty="0"/>
              <a:t>Se7en Wetlands (1,640 acres)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RECREATIONAL CONNECTIONS</a:t>
            </a:r>
          </a:p>
        </p:txBody>
      </p:sp>
    </p:spTree>
    <p:extLst>
      <p:ext uri="{BB962C8B-B14F-4D97-AF65-F5344CB8AC3E}">
        <p14:creationId xmlns:p14="http://schemas.microsoft.com/office/powerpoint/2010/main" val="3038116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562600"/>
          </a:xfrm>
        </p:spPr>
        <p:txBody>
          <a:bodyPr>
            <a:normAutofit/>
          </a:bodyPr>
          <a:lstStyle/>
          <a:p>
            <a:r>
              <a:rPr lang="en-US" dirty="0"/>
              <a:t>1985; City of Lakeland purchases property reclaimed from phosphate mining</a:t>
            </a:r>
          </a:p>
          <a:p>
            <a:r>
              <a:rPr lang="en-US" dirty="0"/>
              <a:t>1987; City of Lakeland’s Wetlands Treatment System begins operating on the reclaimed land</a:t>
            </a:r>
          </a:p>
          <a:p>
            <a:pPr lvl="1"/>
            <a:r>
              <a:rPr lang="en-US" dirty="0"/>
              <a:t>The system provides a tertiary treatment for the City’s wastewater</a:t>
            </a:r>
          </a:p>
          <a:p>
            <a:r>
              <a:rPr lang="en-US" dirty="0"/>
              <a:t>In addition to providing water treatment, the site also provides a habitat for a vast variety of plant and animal species.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RECLAMATION</a:t>
            </a:r>
          </a:p>
        </p:txBody>
      </p:sp>
    </p:spTree>
    <p:extLst>
      <p:ext uri="{BB962C8B-B14F-4D97-AF65-F5344CB8AC3E}">
        <p14:creationId xmlns:p14="http://schemas.microsoft.com/office/powerpoint/2010/main" val="105065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Wastewater Treatment</a:t>
            </a:r>
          </a:p>
          <a:p>
            <a:r>
              <a:rPr lang="en-US" dirty="0"/>
              <a:t>Advanced Wastewater Treatment via the Wetland Treatment System prior to 100% reuse for City of Lakeland Wastewater</a:t>
            </a:r>
          </a:p>
          <a:p>
            <a:r>
              <a:rPr lang="en-US" dirty="0"/>
              <a:t>Reuse by Lakeland Electric (3-4m/day)</a:t>
            </a:r>
          </a:p>
          <a:p>
            <a:r>
              <a:rPr lang="en-US" dirty="0"/>
              <a:t>Reuse by TECO (7.5m/day)</a:t>
            </a:r>
          </a:p>
          <a:p>
            <a:r>
              <a:rPr lang="en-US" dirty="0"/>
              <a:t>Preservation of the property itself, providing wildlife habitat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STEWARDSHIP</a:t>
            </a:r>
          </a:p>
        </p:txBody>
      </p:sp>
      <p:pic>
        <p:nvPicPr>
          <p:cNvPr id="10242" name="Picture 2" descr="G:\Projects\2012\20120332\Photos\Workshop 1\DSCN06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" b="2943"/>
          <a:stretch/>
        </p:blipFill>
        <p:spPr bwMode="auto">
          <a:xfrm>
            <a:off x="0" y="3535052"/>
            <a:ext cx="4624894" cy="33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Projects\2012\20120332\Photos\Workshop 1\DSCN0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24895" cy="34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10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Partnerships between Lakeland, Polk County, TECO and the SWFWMD for the redirection of treated wastewater to the TECO Polk Power Station</a:t>
            </a:r>
          </a:p>
          <a:p>
            <a:r>
              <a:rPr lang="en-US" dirty="0"/>
              <a:t>Reduces dependence on surface water disposal of treated water</a:t>
            </a:r>
          </a:p>
          <a:p>
            <a:r>
              <a:rPr lang="en-US" dirty="0"/>
              <a:t>Reduces groundwater use by TECO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STEWARDSHIP</a:t>
            </a:r>
          </a:p>
        </p:txBody>
      </p:sp>
      <p:pic>
        <p:nvPicPr>
          <p:cNvPr id="11266" name="Picture 2" descr="G:\Projects\2012\20120332\Photos\Workshop 1\DSCN06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6267" cy="35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Projects\2012\20120332\Photos\Workshop 1\DSCN06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b="-213"/>
          <a:stretch/>
        </p:blipFill>
        <p:spPr bwMode="auto">
          <a:xfrm>
            <a:off x="3142" y="3581399"/>
            <a:ext cx="4663125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01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rojects\2012\20120332\Working Files\Graphics\Master Plan Document Comparable Images\turbina-eolica-asse-verticale-generatore-eolico-turbina-eolica-pala-eolica-864480n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4" t="8597" r="21241" b="33430"/>
          <a:stretch/>
        </p:blipFill>
        <p:spPr bwMode="auto">
          <a:xfrm>
            <a:off x="11043" y="1"/>
            <a:ext cx="1873019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Hydro Energy Generation at influent outfall</a:t>
            </a:r>
          </a:p>
          <a:p>
            <a:r>
              <a:rPr lang="en-US" dirty="0"/>
              <a:t>Solar Energy Generation from floating arrays in basin 7</a:t>
            </a:r>
          </a:p>
          <a:p>
            <a:r>
              <a:rPr lang="en-US" dirty="0"/>
              <a:t>Wind Powered Energy Generation from vertical wind turbines (wind foils) located at Basin 7 </a:t>
            </a:r>
          </a:p>
          <a:p>
            <a:r>
              <a:rPr lang="en-US" dirty="0"/>
              <a:t>Water Reuse in the TECO Polk Power Station cooling system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-152400" y="4114800"/>
            <a:ext cx="4814047" cy="2438400"/>
          </a:xfrm>
          <a:prstGeom prst="rect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8952" y="4195482"/>
            <a:ext cx="4433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Se7en Wetlands’ vast open spaces and operations provide an opportunity to install a variety of energy generating devices as demonstration projects and as potential sources of electricity for some or all of the site’s needs.</a:t>
            </a:r>
          </a:p>
        </p:txBody>
      </p:sp>
      <p:pic>
        <p:nvPicPr>
          <p:cNvPr id="11267" name="Picture 3" descr="G:\Projects\2012\20120332\Working Files\Meetings and Presentations\Images\canoe-brook-water-treatment-plant-floating-pv-solar-array-lg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8" b="2092"/>
          <a:stretch/>
        </p:blipFill>
        <p:spPr bwMode="auto">
          <a:xfrm>
            <a:off x="1958041" y="2"/>
            <a:ext cx="2703606" cy="160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G:\Projects\2012\20120332\Working Files\Meetings and Presentations\Images\5049625142_22a9fe847f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/>
          <a:stretch/>
        </p:blipFill>
        <p:spPr bwMode="auto">
          <a:xfrm>
            <a:off x="11044" y="2590800"/>
            <a:ext cx="1874905" cy="14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G:\Projects\2012\20120332\Working Files\Meetings and Presentations\Images\Water+wheel_Turin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" r="16559"/>
          <a:stretch/>
        </p:blipFill>
        <p:spPr bwMode="auto">
          <a:xfrm>
            <a:off x="1957388" y="1672572"/>
            <a:ext cx="2704259" cy="237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016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Existing Wetland Lab</a:t>
            </a:r>
          </a:p>
          <a:p>
            <a:pPr lvl="1"/>
            <a:r>
              <a:rPr lang="en-US" dirty="0"/>
              <a:t>Water Quality Analysis</a:t>
            </a:r>
          </a:p>
          <a:p>
            <a:pPr lvl="1"/>
            <a:r>
              <a:rPr lang="en-US" dirty="0"/>
              <a:t>Soils Analysis</a:t>
            </a:r>
          </a:p>
          <a:p>
            <a:pPr lvl="1"/>
            <a:r>
              <a:rPr lang="en-US" dirty="0"/>
              <a:t>Vegetation Studies</a:t>
            </a:r>
          </a:p>
          <a:p>
            <a:r>
              <a:rPr lang="en-US" dirty="0"/>
              <a:t>Environmental Center</a:t>
            </a:r>
          </a:p>
          <a:p>
            <a:r>
              <a:rPr lang="en-US" dirty="0"/>
              <a:t>Birding</a:t>
            </a:r>
          </a:p>
          <a:p>
            <a:pPr lvl="1"/>
            <a:r>
              <a:rPr lang="en-US" dirty="0"/>
              <a:t>Migratory Path</a:t>
            </a:r>
          </a:p>
          <a:p>
            <a:pPr lvl="1"/>
            <a:r>
              <a:rPr lang="en-US" dirty="0"/>
              <a:t>Permanent Bird Population</a:t>
            </a:r>
          </a:p>
          <a:p>
            <a:pPr lvl="1"/>
            <a:r>
              <a:rPr lang="en-US" dirty="0"/>
              <a:t>Water Quality Lab</a:t>
            </a:r>
          </a:p>
          <a:p>
            <a:r>
              <a:rPr lang="en-US" dirty="0"/>
              <a:t>Wildlife Observation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EDUCATION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0800" y="4114800"/>
            <a:ext cx="2070847" cy="2819400"/>
          </a:xfrm>
          <a:prstGeom prst="rect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19400" y="4195482"/>
            <a:ext cx="1752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Birding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Wood Storks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Sand Hill Cranes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Eagles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Ospreys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Hawks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952" y="0"/>
            <a:ext cx="2070847" cy="2819400"/>
          </a:xfrm>
          <a:prstGeom prst="rect">
            <a:avLst/>
          </a:prstGeom>
          <a:solidFill>
            <a:srgbClr val="B1E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141744"/>
            <a:ext cx="16696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Wildlife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Alligators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Coyotes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Gopher Tortoises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Turtles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Fish</a:t>
            </a:r>
          </a:p>
        </p:txBody>
      </p:sp>
      <p:pic>
        <p:nvPicPr>
          <p:cNvPr id="3074" name="Picture 2" descr="G:\Projects\2012\20120332\Photos\Workshop 1\DSCN06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9" t="57685" r="25757" b="10406"/>
          <a:stretch/>
        </p:blipFill>
        <p:spPr bwMode="auto">
          <a:xfrm>
            <a:off x="2260464" y="1865747"/>
            <a:ext cx="2401183" cy="95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Projects\2012\20120332\Working Files\Meetings and Presentations\Images\Gopher-Tortoi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578"/>
            <a:ext cx="2403764" cy="180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Projects\2012\20120332\Working Files\Meetings and Presentations\Images\FloridaCoyote_90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6" b="10886"/>
          <a:stretch/>
        </p:blipFill>
        <p:spPr bwMode="auto">
          <a:xfrm>
            <a:off x="136221" y="2870200"/>
            <a:ext cx="2403779" cy="188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Projects\2012\20120332\Working Files\Meetings and Presentations\Images\Ponce de Leon #2 0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" b="12292"/>
          <a:stretch/>
        </p:blipFill>
        <p:spPr bwMode="auto">
          <a:xfrm>
            <a:off x="2595419" y="2871472"/>
            <a:ext cx="2068946" cy="11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Projects\2012\20120332\Working Files\Meetings and Presentations\Images\sandhill_cra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r="13247" b="3591"/>
          <a:stretch/>
        </p:blipFill>
        <p:spPr bwMode="auto">
          <a:xfrm>
            <a:off x="148269" y="4812145"/>
            <a:ext cx="2391731" cy="204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836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1061</Words>
  <Application>Microsoft Office PowerPoint</Application>
  <PresentationFormat>On-screen Show (4:3)</PresentationFormat>
  <Paragraphs>214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Arial</vt:lpstr>
      <vt:lpstr>Century Gothic</vt:lpstr>
      <vt:lpstr>Office Theme</vt:lpstr>
      <vt:lpstr>AN ENVIRONMENTAL AND SUSTAINABILITY EDUCATION CENTER</vt:lpstr>
      <vt:lpstr>MERITS TO THE COMMUNITY</vt:lpstr>
      <vt:lpstr>EXPANSION OF THE CITY’S RECREATIONAL LANDS</vt:lpstr>
      <vt:lpstr>RECREATIONAL CONNECTIONS</vt:lpstr>
      <vt:lpstr>RECLAMATION</vt:lpstr>
      <vt:lpstr>ENVIRONMENTAL STEWARDSHIP</vt:lpstr>
      <vt:lpstr>ENVIRONMENTAL STEWARDSHIP</vt:lpstr>
      <vt:lpstr>SUSTAINABILITY</vt:lpstr>
      <vt:lpstr>ENVIRONMENTAL EDUCATION</vt:lpstr>
      <vt:lpstr>VISITORS/USERS</vt:lpstr>
      <vt:lpstr>INDICATORS OF SUCCESS</vt:lpstr>
      <vt:lpstr>FEATURE AREA</vt:lpstr>
      <vt:lpstr>FEATURE AREA</vt:lpstr>
      <vt:lpstr>FEATURE AREA</vt:lpstr>
      <vt:lpstr>FEATURE AREA</vt:lpstr>
      <vt:lpstr>FEATURE AREA</vt:lpstr>
      <vt:lpstr>FEATURE AREA</vt:lpstr>
      <vt:lpstr>FEATURE AREA</vt:lpstr>
      <vt:lpstr>FEATURE AREA</vt:lpstr>
      <vt:lpstr>FEATURE AREA</vt:lpstr>
      <vt:lpstr>FEATURE AREA</vt:lpstr>
      <vt:lpstr>IMPLEMENTATION</vt:lpstr>
      <vt:lpstr>IMPLEMENTATION</vt:lpstr>
      <vt:lpstr>IMPLEMENTATION</vt:lpstr>
      <vt:lpstr>WAYFINDING</vt:lpstr>
      <vt:lpstr>WAYFINDING</vt:lpstr>
      <vt:lpstr>WAYFINDING</vt:lpstr>
      <vt:lpstr>WAYFINDING</vt:lpstr>
      <vt:lpstr>AN ENVIRONMENTAL AND SUSTAINABILITY EDUCATION CENTER    THANK 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Sheng</dc:creator>
  <cp:lastModifiedBy>Malone, Sarah</cp:lastModifiedBy>
  <cp:revision>68</cp:revision>
  <cp:lastPrinted>2014-02-24T18:34:04Z</cp:lastPrinted>
  <dcterms:created xsi:type="dcterms:W3CDTF">2013-09-05T22:35:49Z</dcterms:created>
  <dcterms:modified xsi:type="dcterms:W3CDTF">2017-07-27T18:36:07Z</dcterms:modified>
</cp:coreProperties>
</file>