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63" r:id="rId2"/>
    <p:sldId id="275" r:id="rId3"/>
    <p:sldId id="286" r:id="rId4"/>
    <p:sldId id="270" r:id="rId5"/>
    <p:sldId id="271" r:id="rId6"/>
    <p:sldId id="285" r:id="rId7"/>
    <p:sldId id="276" r:id="rId8"/>
    <p:sldId id="289" r:id="rId9"/>
    <p:sldId id="281" r:id="rId10"/>
    <p:sldId id="287" r:id="rId11"/>
    <p:sldId id="288" r:id="rId12"/>
    <p:sldId id="291" r:id="rId13"/>
    <p:sldId id="292" r:id="rId14"/>
    <p:sldId id="295" r:id="rId15"/>
    <p:sldId id="296" r:id="rId16"/>
    <p:sldId id="256" r:id="rId17"/>
    <p:sldId id="258" r:id="rId18"/>
    <p:sldId id="257" r:id="rId19"/>
    <p:sldId id="293" r:id="rId20"/>
    <p:sldId id="29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AA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56"/>
    <p:restoredTop sz="62179"/>
  </p:normalViewPr>
  <p:slideViewPr>
    <p:cSldViewPr snapToGrid="0" snapToObjects="1">
      <p:cViewPr varScale="1">
        <p:scale>
          <a:sx n="77" d="100"/>
          <a:sy n="77" d="100"/>
        </p:scale>
        <p:origin x="2912" y="192"/>
      </p:cViewPr>
      <p:guideLst/>
    </p:cSldViewPr>
  </p:slideViewPr>
  <p:notesTextViewPr>
    <p:cViewPr>
      <p:scale>
        <a:sx n="1" d="1"/>
        <a:sy n="1" d="1"/>
      </p:scale>
      <p:origin x="0" y="0"/>
    </p:cViewPr>
  </p:notesTextViewPr>
  <p:notesViewPr>
    <p:cSldViewPr snapToGrid="0" snapToObjects="1">
      <p:cViewPr varScale="1">
        <p:scale>
          <a:sx n="103" d="100"/>
          <a:sy n="103" d="100"/>
        </p:scale>
        <p:origin x="4448"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var\folders\ky\wc43z4yx1rs_t_pwfn7z2y30bvjhhg\T\com.microsoft.Outlook\Outlook%20Temp\Broadband%20discussion%20-%20$17m%20borrowed.xlsm"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3200" b="1" i="0" baseline="0" dirty="0">
                <a:solidFill>
                  <a:schemeClr val="tx1"/>
                </a:solidFill>
                <a:latin typeface="Arial" panose="020B0604020202020204" pitchFamily="34" charset="0"/>
                <a:cs typeface="Arial" panose="020B0604020202020204" pitchFamily="34" charset="0"/>
              </a:rPr>
              <a:t>Estimated Annual Profits</a:t>
            </a:r>
          </a:p>
        </c:rich>
      </c:tx>
      <c:layout>
        <c:manualLayout>
          <c:xMode val="edge"/>
          <c:yMode val="edge"/>
          <c:x val="0.31388188976377951"/>
          <c:y val="1.8518518518518517E-2"/>
        </c:manualLayout>
      </c:layout>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'Estimated Annual Profits'!$B$1</c:f>
              <c:strCache>
                <c:ptCount val="1"/>
              </c:strCache>
            </c:strRef>
          </c:tx>
          <c:spPr>
            <a:solidFill>
              <a:schemeClr val="accent1"/>
            </a:solidFill>
            <a:ln>
              <a:noFill/>
            </a:ln>
            <a:effectLst/>
          </c:spPr>
          <c:invertIfNegative val="0"/>
          <c:cat>
            <c:numRef>
              <c:f>'Estimated Annual Profits'!$A$2:$A$21</c:f>
              <c:numCache>
                <c:formatCode>General</c:formatCode>
                <c:ptCount val="2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numCache>
            </c:numRef>
          </c:cat>
          <c:val>
            <c:numRef>
              <c:f>'Estimated Annual Profits'!$B$2:$B$21</c:f>
              <c:numCache>
                <c:formatCode>_("$"* #,##0_);_("$"* \(#,##0\);_("$"* "-"??_);_(@_)</c:formatCode>
                <c:ptCount val="20"/>
                <c:pt idx="0">
                  <c:v>0</c:v>
                </c:pt>
                <c:pt idx="1">
                  <c:v>0</c:v>
                </c:pt>
                <c:pt idx="2">
                  <c:v>0</c:v>
                </c:pt>
                <c:pt idx="3">
                  <c:v>0</c:v>
                </c:pt>
                <c:pt idx="4">
                  <c:v>0</c:v>
                </c:pt>
                <c:pt idx="5">
                  <c:v>0</c:v>
                </c:pt>
                <c:pt idx="6">
                  <c:v>0</c:v>
                </c:pt>
                <c:pt idx="7">
                  <c:v>0</c:v>
                </c:pt>
                <c:pt idx="8">
                  <c:v>0</c:v>
                </c:pt>
                <c:pt idx="9">
                  <c:v>0</c:v>
                </c:pt>
                <c:pt idx="10">
                  <c:v>10640000</c:v>
                </c:pt>
                <c:pt idx="11">
                  <c:v>10900000</c:v>
                </c:pt>
                <c:pt idx="12">
                  <c:v>11160000</c:v>
                </c:pt>
                <c:pt idx="13">
                  <c:v>10780000</c:v>
                </c:pt>
                <c:pt idx="14">
                  <c:v>11100000</c:v>
                </c:pt>
                <c:pt idx="15">
                  <c:v>11040000</c:v>
                </c:pt>
                <c:pt idx="16">
                  <c:v>10950000</c:v>
                </c:pt>
                <c:pt idx="17">
                  <c:v>10840000</c:v>
                </c:pt>
                <c:pt idx="18">
                  <c:v>10540000</c:v>
                </c:pt>
                <c:pt idx="19">
                  <c:v>11090000</c:v>
                </c:pt>
              </c:numCache>
            </c:numRef>
          </c:val>
          <c:extLst>
            <c:ext xmlns:c16="http://schemas.microsoft.com/office/drawing/2014/chart" uri="{C3380CC4-5D6E-409C-BE32-E72D297353CC}">
              <c16:uniqueId val="{00000000-5D48-4A4C-A9DC-33A623B0725E}"/>
            </c:ext>
          </c:extLst>
        </c:ser>
        <c:dLbls>
          <c:showLegendKey val="0"/>
          <c:showVal val="0"/>
          <c:showCatName val="0"/>
          <c:showSerName val="0"/>
          <c:showPercent val="0"/>
          <c:showBubbleSize val="0"/>
        </c:dLbls>
        <c:gapWidth val="219"/>
        <c:overlap val="-27"/>
        <c:axId val="452048648"/>
        <c:axId val="452047992"/>
      </c:barChart>
      <c:catAx>
        <c:axId val="452048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3060000" spcFirstLastPara="1" vertOverflow="ellipsis" wrap="square" anchor="ctr" anchorCtr="1"/>
          <a:lstStyle/>
          <a:p>
            <a:pPr>
              <a:defRPr sz="1500" b="1" i="0" u="none" strike="noStrike" kern="1200" baseline="0">
                <a:solidFill>
                  <a:schemeClr val="tx1">
                    <a:lumMod val="65000"/>
                    <a:lumOff val="35000"/>
                  </a:schemeClr>
                </a:solidFill>
                <a:latin typeface="+mn-lt"/>
                <a:ea typeface="+mn-ea"/>
                <a:cs typeface="+mn-cs"/>
              </a:defRPr>
            </a:pPr>
            <a:endParaRPr lang="en-US"/>
          </a:p>
        </c:txPr>
        <c:crossAx val="452047992"/>
        <c:crosses val="autoZero"/>
        <c:auto val="0"/>
        <c:lblAlgn val="ctr"/>
        <c:lblOffset val="100"/>
        <c:noMultiLvlLbl val="0"/>
      </c:catAx>
      <c:valAx>
        <c:axId val="452047992"/>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452048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0.27761</cdr:x>
      <cdr:y>0.27197</cdr:y>
    </cdr:from>
    <cdr:to>
      <cdr:x>0.60798</cdr:x>
      <cdr:y>0.39247</cdr:y>
    </cdr:to>
    <cdr:sp macro="" textlink="">
      <cdr:nvSpPr>
        <cdr:cNvPr id="2" name="TextBox 1">
          <a:extLst xmlns:a="http://schemas.openxmlformats.org/drawingml/2006/main">
            <a:ext uri="{FF2B5EF4-FFF2-40B4-BE49-F238E27FC236}">
              <a16:creationId xmlns:a16="http://schemas.microsoft.com/office/drawing/2014/main" id="{014CB62F-AF9C-CA40-9B64-AE0DCD02FA42}"/>
            </a:ext>
          </a:extLst>
        </cdr:cNvPr>
        <cdr:cNvSpPr txBox="1"/>
      </cdr:nvSpPr>
      <cdr:spPr>
        <a:xfrm xmlns:a="http://schemas.openxmlformats.org/drawingml/2006/main">
          <a:off x="3332603" y="1790241"/>
          <a:ext cx="3966072" cy="7932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1FB052-2ACF-3048-B43B-56392ED8E015}" type="datetimeFigureOut">
              <a:rPr lang="en-US" smtClean="0"/>
              <a:t>10/1/19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FB0D0-7EA0-0C4A-A301-7BCE482D5C5D}" type="slidenum">
              <a:rPr lang="en-US" smtClean="0"/>
              <a:t>‹#›</a:t>
            </a:fld>
            <a:endParaRPr lang="en-US" dirty="0"/>
          </a:p>
        </p:txBody>
      </p:sp>
    </p:spTree>
    <p:extLst>
      <p:ext uri="{BB962C8B-B14F-4D97-AF65-F5344CB8AC3E}">
        <p14:creationId xmlns:p14="http://schemas.microsoft.com/office/powerpoint/2010/main" val="523142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7FCFB0D0-7EA0-0C4A-A301-7BCE482D5C5D}" type="slidenum">
              <a:rPr lang="en-US" smtClean="0"/>
              <a:t>1</a:t>
            </a:fld>
            <a:endParaRPr lang="en-US" dirty="0"/>
          </a:p>
        </p:txBody>
      </p:sp>
    </p:spTree>
    <p:extLst>
      <p:ext uri="{BB962C8B-B14F-4D97-AF65-F5344CB8AC3E}">
        <p14:creationId xmlns:p14="http://schemas.microsoft.com/office/powerpoint/2010/main" val="1830117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Double Play pricing includes internet service and TV.  Proposed pricing on residential double play starts at $74.99 with basic TV and 200 megabit internet service.  </a:t>
            </a:r>
          </a:p>
          <a:p>
            <a:endParaRPr lang="en-US" sz="1600" dirty="0"/>
          </a:p>
          <a:p>
            <a:r>
              <a:rPr lang="en-US" sz="1600" dirty="0"/>
              <a:t>Pricing goes up based on expanded television channels and increased internet speeds.  The top tier double play package includes gigabit internet service and premium television at $164.99.  </a:t>
            </a:r>
          </a:p>
          <a:p>
            <a:endParaRPr lang="en-US" sz="1600" dirty="0"/>
          </a:p>
          <a:p>
            <a:r>
              <a:rPr lang="en-US" sz="1600" dirty="0"/>
              <a:t>Again, this proposed pricing does not include taxes and fees.</a:t>
            </a:r>
          </a:p>
        </p:txBody>
      </p:sp>
      <p:sp>
        <p:nvSpPr>
          <p:cNvPr id="4" name="Slide Number Placeholder 3"/>
          <p:cNvSpPr>
            <a:spLocks noGrp="1"/>
          </p:cNvSpPr>
          <p:nvPr>
            <p:ph type="sldNum" sz="quarter" idx="5"/>
          </p:nvPr>
        </p:nvSpPr>
        <p:spPr/>
        <p:txBody>
          <a:bodyPr/>
          <a:lstStyle/>
          <a:p>
            <a:fld id="{7FCFB0D0-7EA0-0C4A-A301-7BCE482D5C5D}" type="slidenum">
              <a:rPr lang="en-US" smtClean="0"/>
              <a:t>10</a:t>
            </a:fld>
            <a:endParaRPr lang="en-US" dirty="0"/>
          </a:p>
        </p:txBody>
      </p:sp>
    </p:spTree>
    <p:extLst>
      <p:ext uri="{BB962C8B-B14F-4D97-AF65-F5344CB8AC3E}">
        <p14:creationId xmlns:p14="http://schemas.microsoft.com/office/powerpoint/2010/main" val="2125584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Residential Triple Play includes internet, television and phone service.  Proposed pricing starts at $119.99 for 200 megabit service, basic television and phone.  </a:t>
            </a:r>
          </a:p>
          <a:p>
            <a:endParaRPr lang="en-US" sz="1600" dirty="0"/>
          </a:p>
          <a:p>
            <a:r>
              <a:rPr lang="en-US" sz="1600" dirty="0"/>
              <a:t>A mid-tier option includes 400 megabit internet service, expanded television and phone for $174.99. A Premium Tier includes gigabit internet, premium television and phone service at $199.99.  </a:t>
            </a:r>
          </a:p>
          <a:p>
            <a:endParaRPr lang="en-US" sz="1600" dirty="0"/>
          </a:p>
          <a:p>
            <a:r>
              <a:rPr lang="en-US" sz="1600" dirty="0"/>
              <a:t>Once again, these prices do not include fees or taxes and the pricing is based on the key assumptions we outlined earlier.</a:t>
            </a:r>
          </a:p>
        </p:txBody>
      </p:sp>
      <p:sp>
        <p:nvSpPr>
          <p:cNvPr id="4" name="Slide Number Placeholder 3"/>
          <p:cNvSpPr>
            <a:spLocks noGrp="1"/>
          </p:cNvSpPr>
          <p:nvPr>
            <p:ph type="sldNum" sz="quarter" idx="5"/>
          </p:nvPr>
        </p:nvSpPr>
        <p:spPr/>
        <p:txBody>
          <a:bodyPr/>
          <a:lstStyle/>
          <a:p>
            <a:fld id="{7FCFB0D0-7EA0-0C4A-A301-7BCE482D5C5D}" type="slidenum">
              <a:rPr lang="en-US" smtClean="0"/>
              <a:t>11</a:t>
            </a:fld>
            <a:endParaRPr lang="en-US" dirty="0"/>
          </a:p>
        </p:txBody>
      </p:sp>
    </p:spTree>
    <p:extLst>
      <p:ext uri="{BB962C8B-B14F-4D97-AF65-F5344CB8AC3E}">
        <p14:creationId xmlns:p14="http://schemas.microsoft.com/office/powerpoint/2010/main" val="1386690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Funding Requirements are based on the key assumptions that includes the 38% residential and 41% commercial take rate.  Even though the City already has over 300 miles of fiber installed, the real cost is what is known as the last mile and that is connecting customers to the existing fiber back bone.  </a:t>
            </a:r>
          </a:p>
          <a:p>
            <a:endParaRPr lang="en-US" sz="1600" dirty="0"/>
          </a:p>
          <a:p>
            <a:r>
              <a:rPr lang="en-US" sz="1600" b="1" u="sng" dirty="0"/>
              <a:t>$79.5 Million </a:t>
            </a:r>
            <a:r>
              <a:rPr lang="en-US" sz="1600" dirty="0"/>
              <a:t>in capital is needed – this includes fiber distribution, service drops to homes and businesses, equipment and building improvements.  The plan also calls for $17 Million in working capital so the business can get off the ground.  </a:t>
            </a:r>
          </a:p>
          <a:p>
            <a:endParaRPr lang="en-US" sz="1600" dirty="0"/>
          </a:p>
          <a:p>
            <a:r>
              <a:rPr lang="en-US" sz="1600" dirty="0"/>
              <a:t>This totals a little over </a:t>
            </a:r>
            <a:r>
              <a:rPr lang="en-US" sz="1600" b="1" u="sng" dirty="0"/>
              <a:t>$97.5 million </a:t>
            </a:r>
            <a:r>
              <a:rPr lang="en-US" sz="1600" dirty="0"/>
              <a:t>that would be required if the City were to move forward with offering high speed internet service to our Lakeland residents and businesses.</a:t>
            </a:r>
          </a:p>
        </p:txBody>
      </p:sp>
      <p:sp>
        <p:nvSpPr>
          <p:cNvPr id="4" name="Slide Number Placeholder 3"/>
          <p:cNvSpPr>
            <a:spLocks noGrp="1"/>
          </p:cNvSpPr>
          <p:nvPr>
            <p:ph type="sldNum" sz="quarter" idx="5"/>
          </p:nvPr>
        </p:nvSpPr>
        <p:spPr/>
        <p:txBody>
          <a:bodyPr/>
          <a:lstStyle/>
          <a:p>
            <a:fld id="{7FCFB0D0-7EA0-0C4A-A301-7BCE482D5C5D}" type="slidenum">
              <a:rPr lang="en-US" smtClean="0"/>
              <a:t>12</a:t>
            </a:fld>
            <a:endParaRPr lang="en-US" dirty="0"/>
          </a:p>
        </p:txBody>
      </p:sp>
    </p:spTree>
    <p:extLst>
      <p:ext uri="{BB962C8B-B14F-4D97-AF65-F5344CB8AC3E}">
        <p14:creationId xmlns:p14="http://schemas.microsoft.com/office/powerpoint/2010/main" val="2965675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Broadband Business Plan does outline a buildout schedule that would be done in phases with the first customers connected in the 2</a:t>
            </a:r>
            <a:r>
              <a:rPr lang="en-US" sz="1600" baseline="30000" dirty="0"/>
              <a:t>nd</a:t>
            </a:r>
            <a:r>
              <a:rPr lang="en-US" sz="1600" dirty="0"/>
              <a:t> year of implementation.</a:t>
            </a:r>
          </a:p>
        </p:txBody>
      </p:sp>
      <p:sp>
        <p:nvSpPr>
          <p:cNvPr id="4" name="Slide Number Placeholder 3"/>
          <p:cNvSpPr>
            <a:spLocks noGrp="1"/>
          </p:cNvSpPr>
          <p:nvPr>
            <p:ph type="sldNum" sz="quarter" idx="5"/>
          </p:nvPr>
        </p:nvSpPr>
        <p:spPr/>
        <p:txBody>
          <a:bodyPr/>
          <a:lstStyle/>
          <a:p>
            <a:fld id="{7FCFB0D0-7EA0-0C4A-A301-7BCE482D5C5D}" type="slidenum">
              <a:rPr lang="en-US" smtClean="0"/>
              <a:t>13</a:t>
            </a:fld>
            <a:endParaRPr lang="en-US" dirty="0"/>
          </a:p>
        </p:txBody>
      </p:sp>
    </p:spTree>
    <p:extLst>
      <p:ext uri="{BB962C8B-B14F-4D97-AF65-F5344CB8AC3E}">
        <p14:creationId xmlns:p14="http://schemas.microsoft.com/office/powerpoint/2010/main" val="1951768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Based on the $97.5 million funding requirement and the phased build out to reach all possible customers, there is an estimated break even point </a:t>
            </a:r>
            <a:r>
              <a:rPr lang="en-US" sz="1600" b="0" i="0" u="none" baseline="0" dirty="0"/>
              <a:t>at year 11</a:t>
            </a:r>
            <a:r>
              <a:rPr lang="en-US" sz="1600" dirty="0"/>
              <a:t>.   </a:t>
            </a:r>
          </a:p>
          <a:p>
            <a:endParaRPr lang="en-US" sz="1600" dirty="0"/>
          </a:p>
          <a:p>
            <a:r>
              <a:rPr lang="en-US" sz="1600" dirty="0"/>
              <a:t>If the first phase of customers come online in 2021 and everything goes according to plan, the City is estimated to turn a profit in 2031 with $10.6 Million.  </a:t>
            </a:r>
          </a:p>
          <a:p>
            <a:endParaRPr lang="en-US" sz="1600" dirty="0"/>
          </a:p>
          <a:p>
            <a:r>
              <a:rPr lang="en-US" sz="1600" dirty="0"/>
              <a:t>Estimated profits fluctuate after that point between $10.5 Million and $11.1 Million.  Again these are estimated figures based on the assumed take rate, competition and the implementation schedule.</a:t>
            </a:r>
          </a:p>
        </p:txBody>
      </p:sp>
      <p:sp>
        <p:nvSpPr>
          <p:cNvPr id="4" name="Slide Number Placeholder 3"/>
          <p:cNvSpPr>
            <a:spLocks noGrp="1"/>
          </p:cNvSpPr>
          <p:nvPr>
            <p:ph type="sldNum" sz="quarter" idx="5"/>
          </p:nvPr>
        </p:nvSpPr>
        <p:spPr/>
        <p:txBody>
          <a:bodyPr/>
          <a:lstStyle/>
          <a:p>
            <a:fld id="{7FCFB0D0-7EA0-0C4A-A301-7BCE482D5C5D}" type="slidenum">
              <a:rPr lang="en-US" smtClean="0"/>
              <a:t>14</a:t>
            </a:fld>
            <a:endParaRPr lang="en-US" dirty="0"/>
          </a:p>
        </p:txBody>
      </p:sp>
    </p:spTree>
    <p:extLst>
      <p:ext uri="{BB962C8B-B14F-4D97-AF65-F5344CB8AC3E}">
        <p14:creationId xmlns:p14="http://schemas.microsoft.com/office/powerpoint/2010/main" val="2210836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25950"/>
          </a:xfrm>
        </p:spPr>
        <p:txBody>
          <a:bodyPr/>
          <a:lstStyle/>
          <a:p>
            <a:r>
              <a:rPr lang="en-US" sz="1600" dirty="0"/>
              <a:t>So what happens if the assumed take rate doesn’t happen?  This slide shows the impact of take rates and what happens to annual revenues if the take rate is lower or higher than the assumed 38% for residential customers.  </a:t>
            </a:r>
          </a:p>
          <a:p>
            <a:endParaRPr lang="en-US" sz="1600" dirty="0"/>
          </a:p>
          <a:p>
            <a:r>
              <a:rPr lang="en-US" sz="1600" dirty="0"/>
              <a:t>If the take rate is below 25%, we will be losing money as you can see here.  At a 25% take rate the program would lose $1.2 Million per year. At at 20% take rate, the losses are even greater.  </a:t>
            </a:r>
          </a:p>
          <a:p>
            <a:endParaRPr lang="en-US" sz="1600" dirty="0"/>
          </a:p>
          <a:p>
            <a:r>
              <a:rPr lang="en-US" sz="1600" dirty="0"/>
              <a:t>The second portion of this chart shows the impact of pricing at the 38% residential take rate. For example if prices are lowered 20% under proposed levels to get the 38% take rate, there is zero revenues.  On the other hand if prices are raised 20% over what was proposed, profits jump by $3 million.</a:t>
            </a:r>
          </a:p>
        </p:txBody>
      </p:sp>
      <p:sp>
        <p:nvSpPr>
          <p:cNvPr id="4" name="Slide Number Placeholder 3"/>
          <p:cNvSpPr>
            <a:spLocks noGrp="1"/>
          </p:cNvSpPr>
          <p:nvPr>
            <p:ph type="sldNum" sz="quarter" idx="5"/>
          </p:nvPr>
        </p:nvSpPr>
        <p:spPr/>
        <p:txBody>
          <a:bodyPr/>
          <a:lstStyle/>
          <a:p>
            <a:fld id="{7FCFB0D0-7EA0-0C4A-A301-7BCE482D5C5D}" type="slidenum">
              <a:rPr lang="en-US" smtClean="0"/>
              <a:t>15</a:t>
            </a:fld>
            <a:endParaRPr lang="en-US" dirty="0"/>
          </a:p>
        </p:txBody>
      </p:sp>
    </p:spTree>
    <p:extLst>
      <p:ext uri="{BB962C8B-B14F-4D97-AF65-F5344CB8AC3E}">
        <p14:creationId xmlns:p14="http://schemas.microsoft.com/office/powerpoint/2010/main" val="3758279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sz="1600" dirty="0"/>
              <a:t>We all want faster internet but how do you pay for it? One ways is a millage increase. We are still reviewing the legalities but if it is allowed by State Statute, a millage increase could be imposed to cover the $17 Million.  </a:t>
            </a:r>
          </a:p>
          <a:p>
            <a:endParaRPr lang="en-US" sz="1600" dirty="0"/>
          </a:p>
          <a:p>
            <a:r>
              <a:rPr lang="en-US" sz="1600" dirty="0"/>
              <a:t>The principal and interest payments on the $17 Million could be financed between 5-10 years and that would allow the millage increase to sunset or go-a-way. </a:t>
            </a:r>
          </a:p>
          <a:p>
            <a:endParaRPr lang="en-US" sz="1600" dirty="0"/>
          </a:p>
          <a:p>
            <a:r>
              <a:rPr lang="en-US" sz="1600" dirty="0"/>
              <a:t>The principal and interest payments on the additional $80 Million required for the project would be paid in the first few years from the $17 Million in working capital.  Once the take-rate gets high enough, those payments would come from broadband revenues.</a:t>
            </a:r>
          </a:p>
          <a:p>
            <a:endParaRPr lang="en-US" sz="1600" dirty="0"/>
          </a:p>
          <a:p>
            <a:endParaRPr lang="en-US" dirty="0"/>
          </a:p>
          <a:p>
            <a:endParaRPr lang="en-US" dirty="0"/>
          </a:p>
        </p:txBody>
      </p:sp>
      <p:sp>
        <p:nvSpPr>
          <p:cNvPr id="4" name="Slide Number Placeholder 3"/>
          <p:cNvSpPr>
            <a:spLocks noGrp="1"/>
          </p:cNvSpPr>
          <p:nvPr>
            <p:ph type="sldNum" sz="quarter" idx="5"/>
          </p:nvPr>
        </p:nvSpPr>
        <p:spPr/>
        <p:txBody>
          <a:bodyPr/>
          <a:lstStyle/>
          <a:p>
            <a:fld id="{7FCFB0D0-7EA0-0C4A-A301-7BCE482D5C5D}" type="slidenum">
              <a:rPr lang="en-US" smtClean="0"/>
              <a:t>16</a:t>
            </a:fld>
            <a:endParaRPr lang="en-US" dirty="0"/>
          </a:p>
        </p:txBody>
      </p:sp>
    </p:spTree>
    <p:extLst>
      <p:ext uri="{BB962C8B-B14F-4D97-AF65-F5344CB8AC3E}">
        <p14:creationId xmlns:p14="http://schemas.microsoft.com/office/powerpoint/2010/main" val="209566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What does a possible millage increase look like?  If the City borrowed $17 Million and used a millage increase to pay this back with debt service over five years we are looking at a possible </a:t>
            </a:r>
            <a:r>
              <a:rPr lang="en-US" sz="1600" b="1" u="sng" dirty="0"/>
              <a:t>.5752 millage increase</a:t>
            </a:r>
            <a:r>
              <a:rPr lang="en-US" sz="1600" dirty="0"/>
              <a:t>. This would raise property taxes from the current 5.4644 mills to 6.0396 mills over five years with a possible sunset.</a:t>
            </a:r>
          </a:p>
          <a:p>
            <a:endParaRPr lang="en-US" sz="1600" dirty="0"/>
          </a:p>
          <a:p>
            <a:r>
              <a:rPr lang="en-US" sz="1600" dirty="0"/>
              <a:t>If the City borrowed the $17 Million and used a millage increase to pay this back with debt service over 10 years, we are looking at at </a:t>
            </a:r>
            <a:r>
              <a:rPr lang="en-US" sz="1600" b="1" u="sng" dirty="0"/>
              <a:t>.3145 millage increase</a:t>
            </a:r>
            <a:r>
              <a:rPr lang="en-US" sz="1600" dirty="0"/>
              <a:t>. This would raise property taxes from 5.4644 mills to 5.7789 mills over a dedicated 10-year term with a possible sunset after the 10 years.</a:t>
            </a:r>
          </a:p>
        </p:txBody>
      </p:sp>
      <p:sp>
        <p:nvSpPr>
          <p:cNvPr id="4" name="Slide Number Placeholder 3"/>
          <p:cNvSpPr>
            <a:spLocks noGrp="1"/>
          </p:cNvSpPr>
          <p:nvPr>
            <p:ph type="sldNum" sz="quarter" idx="5"/>
          </p:nvPr>
        </p:nvSpPr>
        <p:spPr/>
        <p:txBody>
          <a:bodyPr/>
          <a:lstStyle/>
          <a:p>
            <a:fld id="{7FCFB0D0-7EA0-0C4A-A301-7BCE482D5C5D}" type="slidenum">
              <a:rPr lang="en-US" smtClean="0"/>
              <a:t>17</a:t>
            </a:fld>
            <a:endParaRPr lang="en-US" dirty="0"/>
          </a:p>
        </p:txBody>
      </p:sp>
    </p:spTree>
    <p:extLst>
      <p:ext uri="{BB962C8B-B14F-4D97-AF65-F5344CB8AC3E}">
        <p14:creationId xmlns:p14="http://schemas.microsoft.com/office/powerpoint/2010/main" val="3381024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Another possible funding source could be a special assessment.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If a defined benefit is recognized for all homes and businesses within the City limits, a Special Assessment for the $17 Million Working Capital or for the entire $97 Million needed for the project could be implemented.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The estimated assessment on $17 Million for 44,000 businesses and homes would be approximately </a:t>
            </a:r>
            <a:r>
              <a:rPr lang="en-US" sz="1600" b="1" dirty="0"/>
              <a:t>$386. </a:t>
            </a:r>
            <a:r>
              <a:rPr lang="en-US" sz="1600" dirty="0"/>
              <a:t>The estimated assessment on $97 Million for 44,000 businesses and homes would be approximately </a:t>
            </a:r>
            <a:r>
              <a:rPr lang="en-US" sz="1600" b="1" dirty="0"/>
              <a:t>$2,205.</a:t>
            </a:r>
          </a:p>
          <a:p>
            <a:endParaRPr lang="en-US" dirty="0"/>
          </a:p>
        </p:txBody>
      </p:sp>
      <p:sp>
        <p:nvSpPr>
          <p:cNvPr id="4" name="Slide Number Placeholder 3"/>
          <p:cNvSpPr>
            <a:spLocks noGrp="1"/>
          </p:cNvSpPr>
          <p:nvPr>
            <p:ph type="sldNum" sz="quarter" idx="5"/>
          </p:nvPr>
        </p:nvSpPr>
        <p:spPr/>
        <p:txBody>
          <a:bodyPr/>
          <a:lstStyle/>
          <a:p>
            <a:fld id="{7FCFB0D0-7EA0-0C4A-A301-7BCE482D5C5D}" type="slidenum">
              <a:rPr lang="en-US" smtClean="0"/>
              <a:t>18</a:t>
            </a:fld>
            <a:endParaRPr lang="en-US" dirty="0"/>
          </a:p>
        </p:txBody>
      </p:sp>
    </p:spTree>
    <p:extLst>
      <p:ext uri="{BB962C8B-B14F-4D97-AF65-F5344CB8AC3E}">
        <p14:creationId xmlns:p14="http://schemas.microsoft.com/office/powerpoint/2010/main" val="4058120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p:spPr>
        <p:txBody>
          <a:bodyPr/>
          <a:lstStyle/>
          <a:p>
            <a:r>
              <a:rPr lang="en-US" sz="1600" dirty="0"/>
              <a:t>There are definitely pros and cons associated with the development of a City Owned and Operated Broadband Utility.  We </a:t>
            </a:r>
            <a:r>
              <a:rPr lang="en-US" sz="1600"/>
              <a:t>have outlined </a:t>
            </a:r>
            <a:r>
              <a:rPr lang="en-US" sz="1600" dirty="0"/>
              <a:t>a few obvious here as Proposed Benefits and Risks. </a:t>
            </a:r>
          </a:p>
          <a:p>
            <a:endParaRPr lang="en-US" sz="1600" dirty="0"/>
          </a:p>
          <a:p>
            <a:r>
              <a:rPr lang="en-US" sz="1600" dirty="0"/>
              <a:t>Benefits include increased internet speeds, current providers don’t have anything close to gigabit speed for residential customers and we are not sure if their current infrastructure would allow it.</a:t>
            </a:r>
          </a:p>
        </p:txBody>
      </p:sp>
      <p:sp>
        <p:nvSpPr>
          <p:cNvPr id="4" name="Slide Number Placeholder 3"/>
          <p:cNvSpPr>
            <a:spLocks noGrp="1"/>
          </p:cNvSpPr>
          <p:nvPr>
            <p:ph type="sldNum" sz="quarter" idx="5"/>
          </p:nvPr>
        </p:nvSpPr>
        <p:spPr/>
        <p:txBody>
          <a:bodyPr/>
          <a:lstStyle/>
          <a:p>
            <a:fld id="{7FCFB0D0-7EA0-0C4A-A301-7BCE482D5C5D}" type="slidenum">
              <a:rPr lang="en-US" smtClean="0"/>
              <a:t>19</a:t>
            </a:fld>
            <a:endParaRPr lang="en-US" dirty="0"/>
          </a:p>
        </p:txBody>
      </p:sp>
    </p:spTree>
    <p:extLst>
      <p:ext uri="{BB962C8B-B14F-4D97-AF65-F5344CB8AC3E}">
        <p14:creationId xmlns:p14="http://schemas.microsoft.com/office/powerpoint/2010/main" val="3399920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t>The City owns and operates over 330 miles of fiber.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t>Fiber was originally installed so field workers could communicate with office operations.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t>Even though this Public-owned asset is used primarily for City operations we do lease dark fiber to some businesses like Lakeland Regional Health and other users that require ultra high speed internet.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t>The City’s fiber is also used by Polk County Schools, the libraries, our public safety entities and utility operations.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7FCFB0D0-7EA0-0C4A-A301-7BCE482D5C5D}" type="slidenum">
              <a:rPr lang="en-US" smtClean="0"/>
              <a:t>2</a:t>
            </a:fld>
            <a:endParaRPr lang="en-US" dirty="0"/>
          </a:p>
        </p:txBody>
      </p:sp>
    </p:spTree>
    <p:extLst>
      <p:ext uri="{BB962C8B-B14F-4D97-AF65-F5344CB8AC3E}">
        <p14:creationId xmlns:p14="http://schemas.microsoft.com/office/powerpoint/2010/main" val="1962928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CFB0D0-7EA0-0C4A-A301-7BCE482D5C5D}" type="slidenum">
              <a:rPr lang="en-US" smtClean="0"/>
              <a:t>20</a:t>
            </a:fld>
            <a:endParaRPr lang="en-US" dirty="0"/>
          </a:p>
        </p:txBody>
      </p:sp>
    </p:spTree>
    <p:extLst>
      <p:ext uri="{BB962C8B-B14F-4D97-AF65-F5344CB8AC3E}">
        <p14:creationId xmlns:p14="http://schemas.microsoft.com/office/powerpoint/2010/main" val="862914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81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The City of Lakeland has been talking about leveraging our fiber asset for a while.  In 2015, the City of Lakeland signed a contract with Magellan Advisors, one of the nation’s</a:t>
            </a:r>
            <a:r>
              <a:rPr lang="en-US" sz="1600" b="0" i="0" u="none" strike="noStrike" kern="1200" dirty="0">
                <a:solidFill>
                  <a:schemeClr val="tx1"/>
                </a:solidFill>
                <a:effectLst/>
                <a:latin typeface="+mn-lt"/>
                <a:ea typeface="+mn-ea"/>
                <a:cs typeface="+mn-cs"/>
              </a:rPr>
              <a:t> leading broadband</a:t>
            </a:r>
            <a:r>
              <a:rPr lang="en-US" sz="1600" dirty="0"/>
              <a:t> </a:t>
            </a:r>
            <a:r>
              <a:rPr lang="en-US" sz="1600" b="0" i="0" u="none" strike="noStrike" kern="1200" dirty="0">
                <a:solidFill>
                  <a:schemeClr val="tx1"/>
                </a:solidFill>
                <a:effectLst/>
                <a:latin typeface="+mn-lt"/>
                <a:ea typeface="+mn-ea"/>
                <a:cs typeface="+mn-cs"/>
              </a:rPr>
              <a:t>and information technology consultants to assist us with a Strategic Broadband Plan.  The final plan was delivered and published summer of 2016.  Magellan collected data that formed a baseline to help the Commission decide on going forward with the development of a business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tx1"/>
                </a:solidFill>
                <a:effectLst/>
                <a:latin typeface="+mn-lt"/>
                <a:ea typeface="+mn-ea"/>
                <a:cs typeface="+mn-cs"/>
              </a:rPr>
              <a:t>In 2018, a contract was signed with Magellan to develop a Broadband Business Plan that looked at inventory, competition, business development and implementation.  That final plan was recently delivered and published.  You can find it and other deliverables at </a:t>
            </a:r>
            <a:r>
              <a:rPr lang="en-US" sz="1600" b="0" i="0" u="none" strike="noStrike" kern="1200" dirty="0" err="1">
                <a:solidFill>
                  <a:schemeClr val="tx1"/>
                </a:solidFill>
                <a:effectLst/>
                <a:latin typeface="+mn-lt"/>
                <a:ea typeface="+mn-ea"/>
                <a:cs typeface="+mn-cs"/>
              </a:rPr>
              <a:t>lakelandgov.net</a:t>
            </a:r>
            <a:r>
              <a:rPr lang="en-US" sz="1600" b="0" i="0" u="none" strike="noStrike" kern="1200" dirty="0">
                <a:solidFill>
                  <a:schemeClr val="tx1"/>
                </a:solidFill>
                <a:effectLst/>
                <a:latin typeface="+mn-lt"/>
                <a:ea typeface="+mn-ea"/>
                <a:cs typeface="+mn-cs"/>
              </a:rPr>
              <a:t>/broadband.</a:t>
            </a:r>
            <a:endParaRPr lang="en-US" sz="1600" dirty="0"/>
          </a:p>
        </p:txBody>
      </p:sp>
      <p:sp>
        <p:nvSpPr>
          <p:cNvPr id="4" name="Slide Number Placeholder 3"/>
          <p:cNvSpPr>
            <a:spLocks noGrp="1"/>
          </p:cNvSpPr>
          <p:nvPr>
            <p:ph type="sldNum" sz="quarter" idx="5"/>
          </p:nvPr>
        </p:nvSpPr>
        <p:spPr/>
        <p:txBody>
          <a:bodyPr/>
          <a:lstStyle/>
          <a:p>
            <a:fld id="{7FCFB0D0-7EA0-0C4A-A301-7BCE482D5C5D}" type="slidenum">
              <a:rPr lang="en-US" smtClean="0"/>
              <a:t>3</a:t>
            </a:fld>
            <a:endParaRPr lang="en-US" dirty="0"/>
          </a:p>
        </p:txBody>
      </p:sp>
    </p:spTree>
    <p:extLst>
      <p:ext uri="{BB962C8B-B14F-4D97-AF65-F5344CB8AC3E}">
        <p14:creationId xmlns:p14="http://schemas.microsoft.com/office/powerpoint/2010/main" val="3442604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Business Plan kicked off in February and here is the timeline – as you can see there were monthly deliverables leading up to the finalization of the plan with critical market research that included residential &amp; business surveys and a look at the competitive market.  </a:t>
            </a:r>
          </a:p>
          <a:p>
            <a:endParaRPr lang="en-US" sz="1600" dirty="0"/>
          </a:p>
          <a:p>
            <a:r>
              <a:rPr lang="en-US" sz="1600" dirty="0"/>
              <a:t>Based on the market research, Magellan provided a roadmap that included cost estimates, pricing and deployment options. </a:t>
            </a:r>
          </a:p>
        </p:txBody>
      </p:sp>
      <p:sp>
        <p:nvSpPr>
          <p:cNvPr id="4" name="Slide Number Placeholder 3"/>
          <p:cNvSpPr>
            <a:spLocks noGrp="1"/>
          </p:cNvSpPr>
          <p:nvPr>
            <p:ph type="sldNum" sz="quarter" idx="5"/>
          </p:nvPr>
        </p:nvSpPr>
        <p:spPr/>
        <p:txBody>
          <a:bodyPr/>
          <a:lstStyle/>
          <a:p>
            <a:fld id="{7FCFB0D0-7EA0-0C4A-A301-7BCE482D5C5D}" type="slidenum">
              <a:rPr lang="en-US" smtClean="0"/>
              <a:t>4</a:t>
            </a:fld>
            <a:endParaRPr lang="en-US" dirty="0"/>
          </a:p>
        </p:txBody>
      </p:sp>
    </p:spTree>
    <p:extLst>
      <p:ext uri="{BB962C8B-B14F-4D97-AF65-F5344CB8AC3E}">
        <p14:creationId xmlns:p14="http://schemas.microsoft.com/office/powerpoint/2010/main" val="3516012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We are going to expand on deployment options, key assumptions, pricing, financials and buildout strategies provided by Magellan in the Broadband Business Plan.</a:t>
            </a:r>
          </a:p>
        </p:txBody>
      </p:sp>
      <p:sp>
        <p:nvSpPr>
          <p:cNvPr id="4" name="Slide Number Placeholder 3"/>
          <p:cNvSpPr>
            <a:spLocks noGrp="1"/>
          </p:cNvSpPr>
          <p:nvPr>
            <p:ph type="sldNum" sz="quarter" idx="5"/>
          </p:nvPr>
        </p:nvSpPr>
        <p:spPr>
          <a:xfrm>
            <a:off x="3884613" y="8697913"/>
            <a:ext cx="2971800" cy="458787"/>
          </a:xfrm>
        </p:spPr>
        <p:txBody>
          <a:bodyPr/>
          <a:lstStyle/>
          <a:p>
            <a:fld id="{7FCFB0D0-7EA0-0C4A-A301-7BCE482D5C5D}" type="slidenum">
              <a:rPr lang="en-US" smtClean="0"/>
              <a:t>5</a:t>
            </a:fld>
            <a:endParaRPr lang="en-US" dirty="0"/>
          </a:p>
        </p:txBody>
      </p:sp>
    </p:spTree>
    <p:extLst>
      <p:ext uri="{BB962C8B-B14F-4D97-AF65-F5344CB8AC3E}">
        <p14:creationId xmlns:p14="http://schemas.microsoft.com/office/powerpoint/2010/main" val="2406315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sz="1400" dirty="0"/>
              <a:t>Three buildout options were outlined. </a:t>
            </a:r>
            <a:r>
              <a:rPr lang="en-US" sz="1400" dirty="0" err="1"/>
              <a:t>Fiberhoods</a:t>
            </a:r>
            <a:r>
              <a:rPr lang="en-US" sz="1400" dirty="0"/>
              <a:t> where high-speed internet services would be built out based on a number of customers that signed up in a concentrated geographical area. This buildout strategy would take 3-5 years with a customer base of 20,000.  </a:t>
            </a:r>
          </a:p>
          <a:p>
            <a:endParaRPr lang="en-US" sz="1400" dirty="0"/>
          </a:p>
          <a:p>
            <a:r>
              <a:rPr lang="en-US" sz="1400" dirty="0"/>
              <a:t>The second option is the City wide approach making the service available to all homes and businesses inside the Lakeland city limits with a possible customer base of 44,000 homes &amp; businesses.  </a:t>
            </a:r>
          </a:p>
          <a:p>
            <a:endParaRPr lang="en-US" sz="1400" dirty="0"/>
          </a:p>
          <a:p>
            <a:r>
              <a:rPr lang="en-US" sz="1400" dirty="0"/>
              <a:t>The third option includes Lakeland Electric’s service territory. This approach almost triples the customer base but it has additional costs because of needed infrastructure in rural areas. The </a:t>
            </a:r>
            <a:r>
              <a:rPr lang="en-US" sz="1400" b="1" u="sng" dirty="0"/>
              <a:t>City Commission </a:t>
            </a:r>
            <a:r>
              <a:rPr lang="en-US" sz="1400" dirty="0"/>
              <a:t>opted to explore the Citywide deployment. This major assumption shaped cost and pricing in the Broadband Business Plan.</a:t>
            </a:r>
          </a:p>
          <a:p>
            <a:endParaRPr lang="en-US" dirty="0"/>
          </a:p>
        </p:txBody>
      </p:sp>
      <p:sp>
        <p:nvSpPr>
          <p:cNvPr id="4" name="Slide Number Placeholder 3"/>
          <p:cNvSpPr>
            <a:spLocks noGrp="1"/>
          </p:cNvSpPr>
          <p:nvPr>
            <p:ph type="sldNum" sz="quarter" idx="5"/>
          </p:nvPr>
        </p:nvSpPr>
        <p:spPr/>
        <p:txBody>
          <a:bodyPr/>
          <a:lstStyle/>
          <a:p>
            <a:fld id="{7FCFB0D0-7EA0-0C4A-A301-7BCE482D5C5D}" type="slidenum">
              <a:rPr lang="en-US" smtClean="0"/>
              <a:t>6</a:t>
            </a:fld>
            <a:endParaRPr lang="en-US" dirty="0"/>
          </a:p>
        </p:txBody>
      </p:sp>
    </p:spTree>
    <p:extLst>
      <p:ext uri="{BB962C8B-B14F-4D97-AF65-F5344CB8AC3E}">
        <p14:creationId xmlns:p14="http://schemas.microsoft.com/office/powerpoint/2010/main" val="1376166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46550"/>
          </a:xfrm>
        </p:spPr>
        <p:txBody>
          <a:bodyPr/>
          <a:lstStyle/>
          <a:p>
            <a:r>
              <a:rPr lang="en-US" sz="1600" dirty="0"/>
              <a:t>It is very important to note that the Business Plan is based on Key Assumptions. There are impacts if these assumptions are not met.  The plan targets the 44,000 homes and businesses inside the Lakeland City Limits.  </a:t>
            </a:r>
          </a:p>
          <a:p>
            <a:endParaRPr lang="en-US" sz="1600" dirty="0"/>
          </a:p>
          <a:p>
            <a:r>
              <a:rPr lang="en-US" sz="1600" dirty="0"/>
              <a:t>The plan includes bundled packages with internet, phone and television services.  Another key assumption is based on take rate or the number of customers that would sign up for broadband service if the City were to offer it.  Magellan Advisors based cost and pricing on a 38% residential and 41% commercial take rate along with a two year build out before the first customer would receive service.  </a:t>
            </a:r>
          </a:p>
          <a:p>
            <a:endParaRPr lang="en-US" sz="1600" dirty="0"/>
          </a:p>
          <a:p>
            <a:r>
              <a:rPr lang="en-US" sz="1600" dirty="0"/>
              <a:t>Pricing is based on creating competitive packages at the lowest rate and the capital investment includes operating reserves.</a:t>
            </a:r>
          </a:p>
        </p:txBody>
      </p:sp>
      <p:sp>
        <p:nvSpPr>
          <p:cNvPr id="4" name="Slide Number Placeholder 3"/>
          <p:cNvSpPr>
            <a:spLocks noGrp="1"/>
          </p:cNvSpPr>
          <p:nvPr>
            <p:ph type="sldNum" sz="quarter" idx="5"/>
          </p:nvPr>
        </p:nvSpPr>
        <p:spPr/>
        <p:txBody>
          <a:bodyPr/>
          <a:lstStyle/>
          <a:p>
            <a:fld id="{7FCFB0D0-7EA0-0C4A-A301-7BCE482D5C5D}" type="slidenum">
              <a:rPr lang="en-US" smtClean="0"/>
              <a:t>7</a:t>
            </a:fld>
            <a:endParaRPr lang="en-US" dirty="0"/>
          </a:p>
        </p:txBody>
      </p:sp>
    </p:spTree>
    <p:extLst>
      <p:ext uri="{BB962C8B-B14F-4D97-AF65-F5344CB8AC3E}">
        <p14:creationId xmlns:p14="http://schemas.microsoft.com/office/powerpoint/2010/main" val="1565831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Residential Pricing includes bundled service with 100% fiber connection.  Internet services would range between an economical 25 megabits per second to gigabit per second speed.  </a:t>
            </a:r>
          </a:p>
          <a:p>
            <a:endParaRPr lang="en-US" sz="1600" dirty="0"/>
          </a:p>
          <a:p>
            <a:r>
              <a:rPr lang="en-US" sz="1600" dirty="0"/>
              <a:t>For those that don’t know, a gigabit equals </a:t>
            </a:r>
            <a:r>
              <a:rPr lang="en-US" sz="1600" b="0" i="0" u="none" strike="noStrike" kern="1200" dirty="0">
                <a:solidFill>
                  <a:schemeClr val="tx1"/>
                </a:solidFill>
                <a:effectLst/>
                <a:latin typeface="+mn-lt"/>
                <a:ea typeface="+mn-ea"/>
                <a:cs typeface="+mn-cs"/>
              </a:rPr>
              <a:t>1,000 </a:t>
            </a:r>
            <a:r>
              <a:rPr lang="en-US" sz="1600" u="none" strike="noStrike" kern="1200" dirty="0">
                <a:solidFill>
                  <a:schemeClr val="tx1"/>
                </a:solidFill>
                <a:effectLst/>
                <a:latin typeface="+mn-lt"/>
                <a:ea typeface="+mn-ea"/>
                <a:cs typeface="+mn-cs"/>
              </a:rPr>
              <a:t>megabits</a:t>
            </a:r>
            <a:r>
              <a:rPr lang="en-US" sz="1600" dirty="0"/>
              <a:t> - VERY FAST.  We will look at Residential Service and pricing a little closer.</a:t>
            </a:r>
          </a:p>
        </p:txBody>
      </p:sp>
      <p:sp>
        <p:nvSpPr>
          <p:cNvPr id="4" name="Slide Number Placeholder 3"/>
          <p:cNvSpPr>
            <a:spLocks noGrp="1"/>
          </p:cNvSpPr>
          <p:nvPr>
            <p:ph type="sldNum" sz="quarter" idx="5"/>
          </p:nvPr>
        </p:nvSpPr>
        <p:spPr/>
        <p:txBody>
          <a:bodyPr/>
          <a:lstStyle/>
          <a:p>
            <a:fld id="{7FCFB0D0-7EA0-0C4A-A301-7BCE482D5C5D}" type="slidenum">
              <a:rPr lang="en-US" smtClean="0"/>
              <a:t>8</a:t>
            </a:fld>
            <a:endParaRPr lang="en-US" dirty="0"/>
          </a:p>
        </p:txBody>
      </p:sp>
    </p:spTree>
    <p:extLst>
      <p:ext uri="{BB962C8B-B14F-4D97-AF65-F5344CB8AC3E}">
        <p14:creationId xmlns:p14="http://schemas.microsoft.com/office/powerpoint/2010/main" val="192600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Based on market research and the Key Assumptions including the 38% residential take rate, the Magellan Broadband Business plan outlines internet pricing with a starting price of $19.99 and moving up to gigabit service for $99.99.  </a:t>
            </a:r>
          </a:p>
          <a:p>
            <a:endParaRPr lang="en-US" sz="1600" dirty="0"/>
          </a:p>
          <a:p>
            <a:r>
              <a:rPr lang="en-US" sz="1600" dirty="0"/>
              <a:t>Please keep in mind that this is for service only and does not include fees and taxes.  State and Federal agencies always get their share.</a:t>
            </a:r>
          </a:p>
        </p:txBody>
      </p:sp>
      <p:sp>
        <p:nvSpPr>
          <p:cNvPr id="4" name="Slide Number Placeholder 3"/>
          <p:cNvSpPr>
            <a:spLocks noGrp="1"/>
          </p:cNvSpPr>
          <p:nvPr>
            <p:ph type="sldNum" sz="quarter" idx="5"/>
          </p:nvPr>
        </p:nvSpPr>
        <p:spPr/>
        <p:txBody>
          <a:bodyPr/>
          <a:lstStyle/>
          <a:p>
            <a:fld id="{7FCFB0D0-7EA0-0C4A-A301-7BCE482D5C5D}" type="slidenum">
              <a:rPr lang="en-US" smtClean="0"/>
              <a:t>9</a:t>
            </a:fld>
            <a:endParaRPr lang="en-US" dirty="0"/>
          </a:p>
        </p:txBody>
      </p:sp>
    </p:spTree>
    <p:extLst>
      <p:ext uri="{BB962C8B-B14F-4D97-AF65-F5344CB8AC3E}">
        <p14:creationId xmlns:p14="http://schemas.microsoft.com/office/powerpoint/2010/main" val="2847680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3DB05-A3A3-8B42-B001-E4EB4859CE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96A336-3FB4-7F43-A71B-D8DBD01292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35728D-8D97-D14E-8775-4FC3FF5F1023}"/>
              </a:ext>
            </a:extLst>
          </p:cNvPr>
          <p:cNvSpPr>
            <a:spLocks noGrp="1"/>
          </p:cNvSpPr>
          <p:nvPr>
            <p:ph type="dt" sz="half" idx="10"/>
          </p:nvPr>
        </p:nvSpPr>
        <p:spPr/>
        <p:txBody>
          <a:bodyPr/>
          <a:lstStyle/>
          <a:p>
            <a:fld id="{8E06DF5C-0D46-204C-B781-1FF7DF04C1E8}" type="datetimeFigureOut">
              <a:rPr lang="en-US" smtClean="0"/>
              <a:t>10/1/19</a:t>
            </a:fld>
            <a:endParaRPr lang="en-US" dirty="0"/>
          </a:p>
        </p:txBody>
      </p:sp>
      <p:sp>
        <p:nvSpPr>
          <p:cNvPr id="5" name="Footer Placeholder 4">
            <a:extLst>
              <a:ext uri="{FF2B5EF4-FFF2-40B4-BE49-F238E27FC236}">
                <a16:creationId xmlns:a16="http://schemas.microsoft.com/office/drawing/2014/main" id="{C4BA5117-6892-9F4B-AF1B-1217337769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608202-C0F8-9B4E-890B-637E7A9C074C}"/>
              </a:ext>
            </a:extLst>
          </p:cNvPr>
          <p:cNvSpPr>
            <a:spLocks noGrp="1"/>
          </p:cNvSpPr>
          <p:nvPr>
            <p:ph type="sldNum" sz="quarter" idx="12"/>
          </p:nvPr>
        </p:nvSpPr>
        <p:spPr/>
        <p:txBody>
          <a:bodyPr/>
          <a:lstStyle/>
          <a:p>
            <a:fld id="{B2ECD546-2E25-A54D-BEF5-EC0912583F8F}" type="slidenum">
              <a:rPr lang="en-US" smtClean="0"/>
              <a:t>‹#›</a:t>
            </a:fld>
            <a:endParaRPr lang="en-US" dirty="0"/>
          </a:p>
        </p:txBody>
      </p:sp>
    </p:spTree>
    <p:extLst>
      <p:ext uri="{BB962C8B-B14F-4D97-AF65-F5344CB8AC3E}">
        <p14:creationId xmlns:p14="http://schemas.microsoft.com/office/powerpoint/2010/main" val="1605194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9A874-5380-7347-B33F-802368754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F73E45-3CFE-9F41-ADE5-06A6C546574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2BCCF6-1330-AE46-9DB9-75398759D8C0}"/>
              </a:ext>
            </a:extLst>
          </p:cNvPr>
          <p:cNvSpPr>
            <a:spLocks noGrp="1"/>
          </p:cNvSpPr>
          <p:nvPr>
            <p:ph type="dt" sz="half" idx="10"/>
          </p:nvPr>
        </p:nvSpPr>
        <p:spPr/>
        <p:txBody>
          <a:bodyPr/>
          <a:lstStyle/>
          <a:p>
            <a:fld id="{8E06DF5C-0D46-204C-B781-1FF7DF04C1E8}" type="datetimeFigureOut">
              <a:rPr lang="en-US" smtClean="0"/>
              <a:t>10/1/19</a:t>
            </a:fld>
            <a:endParaRPr lang="en-US" dirty="0"/>
          </a:p>
        </p:txBody>
      </p:sp>
      <p:sp>
        <p:nvSpPr>
          <p:cNvPr id="5" name="Footer Placeholder 4">
            <a:extLst>
              <a:ext uri="{FF2B5EF4-FFF2-40B4-BE49-F238E27FC236}">
                <a16:creationId xmlns:a16="http://schemas.microsoft.com/office/drawing/2014/main" id="{F12DEAAD-20FA-364D-9995-94280CA675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151E86E-E46D-F14C-B0A2-FA4BFE5D525C}"/>
              </a:ext>
            </a:extLst>
          </p:cNvPr>
          <p:cNvSpPr>
            <a:spLocks noGrp="1"/>
          </p:cNvSpPr>
          <p:nvPr>
            <p:ph type="sldNum" sz="quarter" idx="12"/>
          </p:nvPr>
        </p:nvSpPr>
        <p:spPr/>
        <p:txBody>
          <a:bodyPr/>
          <a:lstStyle/>
          <a:p>
            <a:fld id="{B2ECD546-2E25-A54D-BEF5-EC0912583F8F}" type="slidenum">
              <a:rPr lang="en-US" smtClean="0"/>
              <a:t>‹#›</a:t>
            </a:fld>
            <a:endParaRPr lang="en-US" dirty="0"/>
          </a:p>
        </p:txBody>
      </p:sp>
    </p:spTree>
    <p:extLst>
      <p:ext uri="{BB962C8B-B14F-4D97-AF65-F5344CB8AC3E}">
        <p14:creationId xmlns:p14="http://schemas.microsoft.com/office/powerpoint/2010/main" val="1309548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200E62-CDF7-E445-B42D-EBDF2F2CF4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A07043-73E3-494A-BAB7-90FB51AE853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825F62-7C8B-EF4E-90EE-F5B7BC9B4C55}"/>
              </a:ext>
            </a:extLst>
          </p:cNvPr>
          <p:cNvSpPr>
            <a:spLocks noGrp="1"/>
          </p:cNvSpPr>
          <p:nvPr>
            <p:ph type="dt" sz="half" idx="10"/>
          </p:nvPr>
        </p:nvSpPr>
        <p:spPr/>
        <p:txBody>
          <a:bodyPr/>
          <a:lstStyle/>
          <a:p>
            <a:fld id="{8E06DF5C-0D46-204C-B781-1FF7DF04C1E8}" type="datetimeFigureOut">
              <a:rPr lang="en-US" smtClean="0"/>
              <a:t>10/1/19</a:t>
            </a:fld>
            <a:endParaRPr lang="en-US" dirty="0"/>
          </a:p>
        </p:txBody>
      </p:sp>
      <p:sp>
        <p:nvSpPr>
          <p:cNvPr id="5" name="Footer Placeholder 4">
            <a:extLst>
              <a:ext uri="{FF2B5EF4-FFF2-40B4-BE49-F238E27FC236}">
                <a16:creationId xmlns:a16="http://schemas.microsoft.com/office/drawing/2014/main" id="{9E533DEC-1C39-F846-96D6-FE0BD6A6B9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AC6B717-1B77-B543-B2AC-B1A0C0D3B3B4}"/>
              </a:ext>
            </a:extLst>
          </p:cNvPr>
          <p:cNvSpPr>
            <a:spLocks noGrp="1"/>
          </p:cNvSpPr>
          <p:nvPr>
            <p:ph type="sldNum" sz="quarter" idx="12"/>
          </p:nvPr>
        </p:nvSpPr>
        <p:spPr/>
        <p:txBody>
          <a:bodyPr/>
          <a:lstStyle/>
          <a:p>
            <a:fld id="{B2ECD546-2E25-A54D-BEF5-EC0912583F8F}" type="slidenum">
              <a:rPr lang="en-US" smtClean="0"/>
              <a:t>‹#›</a:t>
            </a:fld>
            <a:endParaRPr lang="en-US" dirty="0"/>
          </a:p>
        </p:txBody>
      </p:sp>
    </p:spTree>
    <p:extLst>
      <p:ext uri="{BB962C8B-B14F-4D97-AF65-F5344CB8AC3E}">
        <p14:creationId xmlns:p14="http://schemas.microsoft.com/office/powerpoint/2010/main" val="866301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C6701-F911-FB4A-A183-DD9576E530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1EE24B-914A-2849-97E2-4545939FCA7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B987AD-B81E-FA40-BF70-F09CCC09972D}"/>
              </a:ext>
            </a:extLst>
          </p:cNvPr>
          <p:cNvSpPr>
            <a:spLocks noGrp="1"/>
          </p:cNvSpPr>
          <p:nvPr>
            <p:ph type="dt" sz="half" idx="10"/>
          </p:nvPr>
        </p:nvSpPr>
        <p:spPr/>
        <p:txBody>
          <a:bodyPr/>
          <a:lstStyle/>
          <a:p>
            <a:fld id="{8E06DF5C-0D46-204C-B781-1FF7DF04C1E8}" type="datetimeFigureOut">
              <a:rPr lang="en-US" smtClean="0"/>
              <a:t>10/1/19</a:t>
            </a:fld>
            <a:endParaRPr lang="en-US" dirty="0"/>
          </a:p>
        </p:txBody>
      </p:sp>
      <p:sp>
        <p:nvSpPr>
          <p:cNvPr id="5" name="Footer Placeholder 4">
            <a:extLst>
              <a:ext uri="{FF2B5EF4-FFF2-40B4-BE49-F238E27FC236}">
                <a16:creationId xmlns:a16="http://schemas.microsoft.com/office/drawing/2014/main" id="{49CEE71F-BCCD-EA4B-8BC0-F366AE66CE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BD456E-F1B6-6C41-A4F2-DFCA5E65EF2E}"/>
              </a:ext>
            </a:extLst>
          </p:cNvPr>
          <p:cNvSpPr>
            <a:spLocks noGrp="1"/>
          </p:cNvSpPr>
          <p:nvPr>
            <p:ph type="sldNum" sz="quarter" idx="12"/>
          </p:nvPr>
        </p:nvSpPr>
        <p:spPr/>
        <p:txBody>
          <a:bodyPr/>
          <a:lstStyle/>
          <a:p>
            <a:fld id="{B2ECD546-2E25-A54D-BEF5-EC0912583F8F}" type="slidenum">
              <a:rPr lang="en-US" smtClean="0"/>
              <a:t>‹#›</a:t>
            </a:fld>
            <a:endParaRPr lang="en-US" dirty="0"/>
          </a:p>
        </p:txBody>
      </p:sp>
    </p:spTree>
    <p:extLst>
      <p:ext uri="{BB962C8B-B14F-4D97-AF65-F5344CB8AC3E}">
        <p14:creationId xmlns:p14="http://schemas.microsoft.com/office/powerpoint/2010/main" val="3428895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5F3D-C1C6-184B-BD97-C8F7AFA20E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8696DA-7A8B-D14E-9803-31A7462807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39AEEE-9DDC-4349-87D4-ED1D4F2D15D6}"/>
              </a:ext>
            </a:extLst>
          </p:cNvPr>
          <p:cNvSpPr>
            <a:spLocks noGrp="1"/>
          </p:cNvSpPr>
          <p:nvPr>
            <p:ph type="dt" sz="half" idx="10"/>
          </p:nvPr>
        </p:nvSpPr>
        <p:spPr/>
        <p:txBody>
          <a:bodyPr/>
          <a:lstStyle/>
          <a:p>
            <a:fld id="{8E06DF5C-0D46-204C-B781-1FF7DF04C1E8}" type="datetimeFigureOut">
              <a:rPr lang="en-US" smtClean="0"/>
              <a:t>10/1/19</a:t>
            </a:fld>
            <a:endParaRPr lang="en-US" dirty="0"/>
          </a:p>
        </p:txBody>
      </p:sp>
      <p:sp>
        <p:nvSpPr>
          <p:cNvPr id="5" name="Footer Placeholder 4">
            <a:extLst>
              <a:ext uri="{FF2B5EF4-FFF2-40B4-BE49-F238E27FC236}">
                <a16:creationId xmlns:a16="http://schemas.microsoft.com/office/drawing/2014/main" id="{D0CBDC5D-68F9-0A4D-B063-48B58484D0A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E2810F8-595A-D342-A1A5-63EA826A3BF5}"/>
              </a:ext>
            </a:extLst>
          </p:cNvPr>
          <p:cNvSpPr>
            <a:spLocks noGrp="1"/>
          </p:cNvSpPr>
          <p:nvPr>
            <p:ph type="sldNum" sz="quarter" idx="12"/>
          </p:nvPr>
        </p:nvSpPr>
        <p:spPr/>
        <p:txBody>
          <a:bodyPr/>
          <a:lstStyle/>
          <a:p>
            <a:fld id="{B2ECD546-2E25-A54D-BEF5-EC0912583F8F}" type="slidenum">
              <a:rPr lang="en-US" smtClean="0"/>
              <a:t>‹#›</a:t>
            </a:fld>
            <a:endParaRPr lang="en-US" dirty="0"/>
          </a:p>
        </p:txBody>
      </p:sp>
    </p:spTree>
    <p:extLst>
      <p:ext uri="{BB962C8B-B14F-4D97-AF65-F5344CB8AC3E}">
        <p14:creationId xmlns:p14="http://schemas.microsoft.com/office/powerpoint/2010/main" val="2443186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F9354-7E99-1C44-AC34-7B9E88FB9C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AEF417-40E8-0945-ADFF-A24F21E0BB7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22E3DC-E8B5-664A-A58F-20CB9A24560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150526-00AD-6A44-9711-445C3F182F90}"/>
              </a:ext>
            </a:extLst>
          </p:cNvPr>
          <p:cNvSpPr>
            <a:spLocks noGrp="1"/>
          </p:cNvSpPr>
          <p:nvPr>
            <p:ph type="dt" sz="half" idx="10"/>
          </p:nvPr>
        </p:nvSpPr>
        <p:spPr/>
        <p:txBody>
          <a:bodyPr/>
          <a:lstStyle/>
          <a:p>
            <a:fld id="{8E06DF5C-0D46-204C-B781-1FF7DF04C1E8}" type="datetimeFigureOut">
              <a:rPr lang="en-US" smtClean="0"/>
              <a:t>10/1/19</a:t>
            </a:fld>
            <a:endParaRPr lang="en-US" dirty="0"/>
          </a:p>
        </p:txBody>
      </p:sp>
      <p:sp>
        <p:nvSpPr>
          <p:cNvPr id="6" name="Footer Placeholder 5">
            <a:extLst>
              <a:ext uri="{FF2B5EF4-FFF2-40B4-BE49-F238E27FC236}">
                <a16:creationId xmlns:a16="http://schemas.microsoft.com/office/drawing/2014/main" id="{7ED2B7FC-14EE-CA49-A727-08D8FEBB3D1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CDDCD12-8B6D-4F42-87D4-98220F3E2D8B}"/>
              </a:ext>
            </a:extLst>
          </p:cNvPr>
          <p:cNvSpPr>
            <a:spLocks noGrp="1"/>
          </p:cNvSpPr>
          <p:nvPr>
            <p:ph type="sldNum" sz="quarter" idx="12"/>
          </p:nvPr>
        </p:nvSpPr>
        <p:spPr/>
        <p:txBody>
          <a:bodyPr/>
          <a:lstStyle/>
          <a:p>
            <a:fld id="{B2ECD546-2E25-A54D-BEF5-EC0912583F8F}" type="slidenum">
              <a:rPr lang="en-US" smtClean="0"/>
              <a:t>‹#›</a:t>
            </a:fld>
            <a:endParaRPr lang="en-US" dirty="0"/>
          </a:p>
        </p:txBody>
      </p:sp>
    </p:spTree>
    <p:extLst>
      <p:ext uri="{BB962C8B-B14F-4D97-AF65-F5344CB8AC3E}">
        <p14:creationId xmlns:p14="http://schemas.microsoft.com/office/powerpoint/2010/main" val="2720700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A530-1786-3146-BFF5-C628C7CDA6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693F85-A716-9D4D-994A-9F79E79A4A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9C0AC6B-C7BA-EE47-A564-315FA49AB1A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35EED5-680F-9D4F-A740-3885FF2C43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D8597FA-15FC-D545-B6BB-0D899C27D5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D6C606-2044-2249-AED1-CBED4D65E290}"/>
              </a:ext>
            </a:extLst>
          </p:cNvPr>
          <p:cNvSpPr>
            <a:spLocks noGrp="1"/>
          </p:cNvSpPr>
          <p:nvPr>
            <p:ph type="dt" sz="half" idx="10"/>
          </p:nvPr>
        </p:nvSpPr>
        <p:spPr/>
        <p:txBody>
          <a:bodyPr/>
          <a:lstStyle/>
          <a:p>
            <a:fld id="{8E06DF5C-0D46-204C-B781-1FF7DF04C1E8}" type="datetimeFigureOut">
              <a:rPr lang="en-US" smtClean="0"/>
              <a:t>10/1/19</a:t>
            </a:fld>
            <a:endParaRPr lang="en-US" dirty="0"/>
          </a:p>
        </p:txBody>
      </p:sp>
      <p:sp>
        <p:nvSpPr>
          <p:cNvPr id="8" name="Footer Placeholder 7">
            <a:extLst>
              <a:ext uri="{FF2B5EF4-FFF2-40B4-BE49-F238E27FC236}">
                <a16:creationId xmlns:a16="http://schemas.microsoft.com/office/drawing/2014/main" id="{90D1FA9A-A476-CA41-B6C7-8B37D88DF70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9079DDF-6DA7-BD41-B783-AF1ED8855265}"/>
              </a:ext>
            </a:extLst>
          </p:cNvPr>
          <p:cNvSpPr>
            <a:spLocks noGrp="1"/>
          </p:cNvSpPr>
          <p:nvPr>
            <p:ph type="sldNum" sz="quarter" idx="12"/>
          </p:nvPr>
        </p:nvSpPr>
        <p:spPr/>
        <p:txBody>
          <a:bodyPr/>
          <a:lstStyle/>
          <a:p>
            <a:fld id="{B2ECD546-2E25-A54D-BEF5-EC0912583F8F}" type="slidenum">
              <a:rPr lang="en-US" smtClean="0"/>
              <a:t>‹#›</a:t>
            </a:fld>
            <a:endParaRPr lang="en-US" dirty="0"/>
          </a:p>
        </p:txBody>
      </p:sp>
    </p:spTree>
    <p:extLst>
      <p:ext uri="{BB962C8B-B14F-4D97-AF65-F5344CB8AC3E}">
        <p14:creationId xmlns:p14="http://schemas.microsoft.com/office/powerpoint/2010/main" val="559622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DCAE4-F1A8-DC45-B379-0808188931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21DDBF-87A7-154A-B1C0-0C0595D4CDB3}"/>
              </a:ext>
            </a:extLst>
          </p:cNvPr>
          <p:cNvSpPr>
            <a:spLocks noGrp="1"/>
          </p:cNvSpPr>
          <p:nvPr>
            <p:ph type="dt" sz="half" idx="10"/>
          </p:nvPr>
        </p:nvSpPr>
        <p:spPr/>
        <p:txBody>
          <a:bodyPr/>
          <a:lstStyle/>
          <a:p>
            <a:fld id="{8E06DF5C-0D46-204C-B781-1FF7DF04C1E8}" type="datetimeFigureOut">
              <a:rPr lang="en-US" smtClean="0"/>
              <a:t>10/1/19</a:t>
            </a:fld>
            <a:endParaRPr lang="en-US" dirty="0"/>
          </a:p>
        </p:txBody>
      </p:sp>
      <p:sp>
        <p:nvSpPr>
          <p:cNvPr id="4" name="Footer Placeholder 3">
            <a:extLst>
              <a:ext uri="{FF2B5EF4-FFF2-40B4-BE49-F238E27FC236}">
                <a16:creationId xmlns:a16="http://schemas.microsoft.com/office/drawing/2014/main" id="{5A221796-3B7B-0346-8286-5666F33295E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7A1BA75-0CFF-2541-94CE-1C1C7ED84DCE}"/>
              </a:ext>
            </a:extLst>
          </p:cNvPr>
          <p:cNvSpPr>
            <a:spLocks noGrp="1"/>
          </p:cNvSpPr>
          <p:nvPr>
            <p:ph type="sldNum" sz="quarter" idx="12"/>
          </p:nvPr>
        </p:nvSpPr>
        <p:spPr/>
        <p:txBody>
          <a:bodyPr/>
          <a:lstStyle/>
          <a:p>
            <a:fld id="{B2ECD546-2E25-A54D-BEF5-EC0912583F8F}" type="slidenum">
              <a:rPr lang="en-US" smtClean="0"/>
              <a:t>‹#›</a:t>
            </a:fld>
            <a:endParaRPr lang="en-US" dirty="0"/>
          </a:p>
        </p:txBody>
      </p:sp>
    </p:spTree>
    <p:extLst>
      <p:ext uri="{BB962C8B-B14F-4D97-AF65-F5344CB8AC3E}">
        <p14:creationId xmlns:p14="http://schemas.microsoft.com/office/powerpoint/2010/main" val="3882782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7515AD-B228-8349-B3A1-78F368A3F0C9}"/>
              </a:ext>
            </a:extLst>
          </p:cNvPr>
          <p:cNvSpPr>
            <a:spLocks noGrp="1"/>
          </p:cNvSpPr>
          <p:nvPr>
            <p:ph type="dt" sz="half" idx="10"/>
          </p:nvPr>
        </p:nvSpPr>
        <p:spPr/>
        <p:txBody>
          <a:bodyPr/>
          <a:lstStyle/>
          <a:p>
            <a:fld id="{8E06DF5C-0D46-204C-B781-1FF7DF04C1E8}" type="datetimeFigureOut">
              <a:rPr lang="en-US" smtClean="0"/>
              <a:t>10/1/19</a:t>
            </a:fld>
            <a:endParaRPr lang="en-US" dirty="0"/>
          </a:p>
        </p:txBody>
      </p:sp>
      <p:sp>
        <p:nvSpPr>
          <p:cNvPr id="3" name="Footer Placeholder 2">
            <a:extLst>
              <a:ext uri="{FF2B5EF4-FFF2-40B4-BE49-F238E27FC236}">
                <a16:creationId xmlns:a16="http://schemas.microsoft.com/office/drawing/2014/main" id="{8BD42604-841E-BC4D-8843-184D28875D7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8763A3D-F6B4-554D-9B73-4E6BF33F4CA1}"/>
              </a:ext>
            </a:extLst>
          </p:cNvPr>
          <p:cNvSpPr>
            <a:spLocks noGrp="1"/>
          </p:cNvSpPr>
          <p:nvPr>
            <p:ph type="sldNum" sz="quarter" idx="12"/>
          </p:nvPr>
        </p:nvSpPr>
        <p:spPr/>
        <p:txBody>
          <a:bodyPr/>
          <a:lstStyle/>
          <a:p>
            <a:fld id="{B2ECD546-2E25-A54D-BEF5-EC0912583F8F}" type="slidenum">
              <a:rPr lang="en-US" smtClean="0"/>
              <a:t>‹#›</a:t>
            </a:fld>
            <a:endParaRPr lang="en-US" dirty="0"/>
          </a:p>
        </p:txBody>
      </p:sp>
    </p:spTree>
    <p:extLst>
      <p:ext uri="{BB962C8B-B14F-4D97-AF65-F5344CB8AC3E}">
        <p14:creationId xmlns:p14="http://schemas.microsoft.com/office/powerpoint/2010/main" val="22023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FCF1F-A131-A346-AD39-5CBEE0BC92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33D027-6AAB-2E43-B3DE-4E4317E44B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DD2E6A-8BE8-0141-9B68-A038F8D00F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0DDCE27-CF6E-E14E-BA9F-71DB0C689E20}"/>
              </a:ext>
            </a:extLst>
          </p:cNvPr>
          <p:cNvSpPr>
            <a:spLocks noGrp="1"/>
          </p:cNvSpPr>
          <p:nvPr>
            <p:ph type="dt" sz="half" idx="10"/>
          </p:nvPr>
        </p:nvSpPr>
        <p:spPr/>
        <p:txBody>
          <a:bodyPr/>
          <a:lstStyle/>
          <a:p>
            <a:fld id="{8E06DF5C-0D46-204C-B781-1FF7DF04C1E8}" type="datetimeFigureOut">
              <a:rPr lang="en-US" smtClean="0"/>
              <a:t>10/1/19</a:t>
            </a:fld>
            <a:endParaRPr lang="en-US" dirty="0"/>
          </a:p>
        </p:txBody>
      </p:sp>
      <p:sp>
        <p:nvSpPr>
          <p:cNvPr id="6" name="Footer Placeholder 5">
            <a:extLst>
              <a:ext uri="{FF2B5EF4-FFF2-40B4-BE49-F238E27FC236}">
                <a16:creationId xmlns:a16="http://schemas.microsoft.com/office/drawing/2014/main" id="{7A01F9A8-4DC7-9A4C-9938-2896DE7EF19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B11B658-630C-EA41-A407-EB7F0CE0FA92}"/>
              </a:ext>
            </a:extLst>
          </p:cNvPr>
          <p:cNvSpPr>
            <a:spLocks noGrp="1"/>
          </p:cNvSpPr>
          <p:nvPr>
            <p:ph type="sldNum" sz="quarter" idx="12"/>
          </p:nvPr>
        </p:nvSpPr>
        <p:spPr/>
        <p:txBody>
          <a:bodyPr/>
          <a:lstStyle/>
          <a:p>
            <a:fld id="{B2ECD546-2E25-A54D-BEF5-EC0912583F8F}" type="slidenum">
              <a:rPr lang="en-US" smtClean="0"/>
              <a:t>‹#›</a:t>
            </a:fld>
            <a:endParaRPr lang="en-US" dirty="0"/>
          </a:p>
        </p:txBody>
      </p:sp>
    </p:spTree>
    <p:extLst>
      <p:ext uri="{BB962C8B-B14F-4D97-AF65-F5344CB8AC3E}">
        <p14:creationId xmlns:p14="http://schemas.microsoft.com/office/powerpoint/2010/main" val="1634715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B33EB-802D-3742-90F1-5677808B97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66C2C3-AF94-AF48-8034-1876DA1BE6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5666F33-8A78-E449-8C9A-8F06055D08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35EB09-FD24-9D4F-8E7A-C0B8F93A3B32}"/>
              </a:ext>
            </a:extLst>
          </p:cNvPr>
          <p:cNvSpPr>
            <a:spLocks noGrp="1"/>
          </p:cNvSpPr>
          <p:nvPr>
            <p:ph type="dt" sz="half" idx="10"/>
          </p:nvPr>
        </p:nvSpPr>
        <p:spPr/>
        <p:txBody>
          <a:bodyPr/>
          <a:lstStyle/>
          <a:p>
            <a:fld id="{8E06DF5C-0D46-204C-B781-1FF7DF04C1E8}" type="datetimeFigureOut">
              <a:rPr lang="en-US" smtClean="0"/>
              <a:t>10/1/19</a:t>
            </a:fld>
            <a:endParaRPr lang="en-US" dirty="0"/>
          </a:p>
        </p:txBody>
      </p:sp>
      <p:sp>
        <p:nvSpPr>
          <p:cNvPr id="6" name="Footer Placeholder 5">
            <a:extLst>
              <a:ext uri="{FF2B5EF4-FFF2-40B4-BE49-F238E27FC236}">
                <a16:creationId xmlns:a16="http://schemas.microsoft.com/office/drawing/2014/main" id="{73FF05D0-AC20-6A4E-88C7-4FFF93510B4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B3F06B-AA71-EF46-B8F3-EA03CBC4FFF6}"/>
              </a:ext>
            </a:extLst>
          </p:cNvPr>
          <p:cNvSpPr>
            <a:spLocks noGrp="1"/>
          </p:cNvSpPr>
          <p:nvPr>
            <p:ph type="sldNum" sz="quarter" idx="12"/>
          </p:nvPr>
        </p:nvSpPr>
        <p:spPr/>
        <p:txBody>
          <a:bodyPr/>
          <a:lstStyle/>
          <a:p>
            <a:fld id="{B2ECD546-2E25-A54D-BEF5-EC0912583F8F}" type="slidenum">
              <a:rPr lang="en-US" smtClean="0"/>
              <a:t>‹#›</a:t>
            </a:fld>
            <a:endParaRPr lang="en-US" dirty="0"/>
          </a:p>
        </p:txBody>
      </p:sp>
    </p:spTree>
    <p:extLst>
      <p:ext uri="{BB962C8B-B14F-4D97-AF65-F5344CB8AC3E}">
        <p14:creationId xmlns:p14="http://schemas.microsoft.com/office/powerpoint/2010/main" val="3776348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EA5232-8F00-1441-A9BB-2C1C27F043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7DBF5A-7592-CD45-AD35-A20349222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025F7F-D576-2040-948A-CE14BE0420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06DF5C-0D46-204C-B781-1FF7DF04C1E8}" type="datetimeFigureOut">
              <a:rPr lang="en-US" smtClean="0"/>
              <a:t>10/1/19</a:t>
            </a:fld>
            <a:endParaRPr lang="en-US" dirty="0"/>
          </a:p>
        </p:txBody>
      </p:sp>
      <p:sp>
        <p:nvSpPr>
          <p:cNvPr id="5" name="Footer Placeholder 4">
            <a:extLst>
              <a:ext uri="{FF2B5EF4-FFF2-40B4-BE49-F238E27FC236}">
                <a16:creationId xmlns:a16="http://schemas.microsoft.com/office/drawing/2014/main" id="{719C28B5-B265-AA4C-8D50-47058246DC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5460FAF-680C-A94A-9381-09A3D2E026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ECD546-2E25-A54D-BEF5-EC0912583F8F}" type="slidenum">
              <a:rPr lang="en-US" smtClean="0"/>
              <a:t>‹#›</a:t>
            </a:fld>
            <a:endParaRPr lang="en-US" dirty="0"/>
          </a:p>
        </p:txBody>
      </p:sp>
    </p:spTree>
    <p:extLst>
      <p:ext uri="{BB962C8B-B14F-4D97-AF65-F5344CB8AC3E}">
        <p14:creationId xmlns:p14="http://schemas.microsoft.com/office/powerpoint/2010/main" val="1572424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title="City of Lakeland Swan Logo">
            <a:extLst>
              <a:ext uri="{FF2B5EF4-FFF2-40B4-BE49-F238E27FC236}">
                <a16:creationId xmlns:a16="http://schemas.microsoft.com/office/drawing/2014/main" id="{6731343E-AB35-524D-B41D-8700094D616F}"/>
              </a:ext>
            </a:extLst>
          </p:cNvPr>
          <p:cNvPicPr>
            <a:picLocks noChangeAspect="1"/>
          </p:cNvPicPr>
          <p:nvPr/>
        </p:nvPicPr>
        <p:blipFill>
          <a:blip r:embed="rId4"/>
          <a:stretch>
            <a:fillRect/>
          </a:stretch>
        </p:blipFill>
        <p:spPr>
          <a:xfrm>
            <a:off x="273850" y="2143919"/>
            <a:ext cx="2143347" cy="2258356"/>
          </a:xfrm>
          <a:prstGeom prst="rect">
            <a:avLst/>
          </a:prstGeom>
        </p:spPr>
      </p:pic>
      <p:cxnSp>
        <p:nvCxnSpPr>
          <p:cNvPr id="15" name="Straight Connector 14" descr="Decorative Line">
            <a:extLst>
              <a:ext uri="{FF2B5EF4-FFF2-40B4-BE49-F238E27FC236}">
                <a16:creationId xmlns:a16="http://schemas.microsoft.com/office/drawing/2014/main" id="{3FE3543F-5E61-B641-862A-EDD04EE7983D}"/>
              </a:ext>
            </a:extLst>
          </p:cNvPr>
          <p:cNvCxnSpPr>
            <a:cxnSpLocks/>
          </p:cNvCxnSpPr>
          <p:nvPr/>
        </p:nvCxnSpPr>
        <p:spPr>
          <a:xfrm flipV="1">
            <a:off x="3136790" y="3179386"/>
            <a:ext cx="9055210" cy="366"/>
          </a:xfrm>
          <a:prstGeom prst="line">
            <a:avLst/>
          </a:prstGeom>
          <a:ln w="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B8960A0-F820-7845-B609-69C25012185B}"/>
              </a:ext>
            </a:extLst>
          </p:cNvPr>
          <p:cNvSpPr txBox="1"/>
          <p:nvPr/>
        </p:nvSpPr>
        <p:spPr>
          <a:xfrm>
            <a:off x="3355450" y="3236171"/>
            <a:ext cx="7736620" cy="553998"/>
          </a:xfrm>
          <a:prstGeom prst="rect">
            <a:avLst/>
          </a:prstGeom>
          <a:noFill/>
        </p:spPr>
        <p:txBody>
          <a:bodyPr wrap="square" rtlCol="0">
            <a:spAutoFit/>
          </a:bodyPr>
          <a:lstStyle/>
          <a:p>
            <a:r>
              <a:rPr lang="en-US" sz="3000" b="1" dirty="0">
                <a:solidFill>
                  <a:schemeClr val="bg1"/>
                </a:solidFill>
                <a:latin typeface="Arial" panose="020B0604020202020204" pitchFamily="34" charset="0"/>
                <a:cs typeface="Arial" panose="020B0604020202020204" pitchFamily="34" charset="0"/>
              </a:rPr>
              <a:t>October 1, 2019</a:t>
            </a:r>
          </a:p>
        </p:txBody>
      </p:sp>
      <p:sp>
        <p:nvSpPr>
          <p:cNvPr id="2" name="Title 1">
            <a:extLst>
              <a:ext uri="{FF2B5EF4-FFF2-40B4-BE49-F238E27FC236}">
                <a16:creationId xmlns:a16="http://schemas.microsoft.com/office/drawing/2014/main" id="{52F1D9BE-507B-4080-A87E-85F99435E0D5}"/>
              </a:ext>
            </a:extLst>
          </p:cNvPr>
          <p:cNvSpPr>
            <a:spLocks noGrp="1"/>
          </p:cNvSpPr>
          <p:nvPr>
            <p:ph type="ctrTitle"/>
          </p:nvPr>
        </p:nvSpPr>
        <p:spPr>
          <a:xfrm>
            <a:off x="3106310" y="1214276"/>
            <a:ext cx="8836550" cy="1965476"/>
          </a:xfrm>
        </p:spPr>
        <p:txBody>
          <a:bodyPr>
            <a:normAutofit/>
          </a:bodyPr>
          <a:lstStyle/>
          <a:p>
            <a:pPr algn="l">
              <a:lnSpc>
                <a:spcPct val="100000"/>
              </a:lnSpc>
            </a:pPr>
            <a:r>
              <a:rPr lang="en-US" sz="4000" b="1" dirty="0">
                <a:solidFill>
                  <a:schemeClr val="bg1"/>
                </a:solidFill>
                <a:latin typeface="Arial" panose="020B0604020202020204" pitchFamily="34" charset="0"/>
                <a:cs typeface="Arial" panose="020B0604020202020204" pitchFamily="34" charset="0"/>
              </a:rPr>
              <a:t>BROADBAND COMMUNITY FORUM</a:t>
            </a:r>
            <a:endParaRPr lang="en-US" sz="4000" dirty="0"/>
          </a:p>
        </p:txBody>
      </p:sp>
    </p:spTree>
    <p:extLst>
      <p:ext uri="{BB962C8B-B14F-4D97-AF65-F5344CB8AC3E}">
        <p14:creationId xmlns:p14="http://schemas.microsoft.com/office/powerpoint/2010/main" val="4021553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descr="Decorative Line">
            <a:extLst>
              <a:ext uri="{FF2B5EF4-FFF2-40B4-BE49-F238E27FC236}">
                <a16:creationId xmlns:a16="http://schemas.microsoft.com/office/drawing/2014/main" id="{6751B1AA-285F-5740-980E-DBE7E00CFE43}"/>
              </a:ext>
            </a:extLst>
          </p:cNvPr>
          <p:cNvCxnSpPr/>
          <p:nvPr/>
        </p:nvCxnSpPr>
        <p:spPr>
          <a:xfrm>
            <a:off x="588397" y="1001868"/>
            <a:ext cx="108455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4D19148-E613-504E-A19B-133C29EFAE3D}"/>
              </a:ext>
            </a:extLst>
          </p:cNvPr>
          <p:cNvSpPr txBox="1"/>
          <p:nvPr/>
        </p:nvSpPr>
        <p:spPr>
          <a:xfrm>
            <a:off x="515726" y="2128095"/>
            <a:ext cx="5998090" cy="1815882"/>
          </a:xfrm>
          <a:prstGeom prst="rect">
            <a:avLst/>
          </a:prstGeom>
          <a:noFill/>
        </p:spPr>
        <p:txBody>
          <a:bodyPr wrap="square" rtlCol="0">
            <a:spAutoFit/>
          </a:bodyPr>
          <a:lstStyle/>
          <a:p>
            <a:r>
              <a:rPr lang="en-US" sz="2800" dirty="0"/>
              <a:t>1 Gigabit + Premium TV		$164.99</a:t>
            </a:r>
          </a:p>
          <a:p>
            <a:r>
              <a:rPr lang="en-US" sz="2800" dirty="0"/>
              <a:t>400 Megabit	 + Expanded TV 	$134.99</a:t>
            </a:r>
          </a:p>
          <a:p>
            <a:r>
              <a:rPr lang="en-US" sz="2800" dirty="0"/>
              <a:t>200 Megabit	 + Basic TV		$  74.99</a:t>
            </a:r>
          </a:p>
          <a:p>
            <a:r>
              <a:rPr lang="en-US" sz="2800" dirty="0"/>
              <a:t>	</a:t>
            </a:r>
          </a:p>
        </p:txBody>
      </p:sp>
      <p:sp>
        <p:nvSpPr>
          <p:cNvPr id="2" name="TextBox 1">
            <a:extLst>
              <a:ext uri="{FF2B5EF4-FFF2-40B4-BE49-F238E27FC236}">
                <a16:creationId xmlns:a16="http://schemas.microsoft.com/office/drawing/2014/main" id="{002C08C1-5039-C04F-903A-FD94FE907579}"/>
              </a:ext>
            </a:extLst>
          </p:cNvPr>
          <p:cNvSpPr txBox="1"/>
          <p:nvPr/>
        </p:nvSpPr>
        <p:spPr>
          <a:xfrm>
            <a:off x="515726" y="438008"/>
            <a:ext cx="5402189" cy="1446550"/>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Proposed Pricing*</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Residential Double Play</a:t>
            </a:r>
          </a:p>
        </p:txBody>
      </p:sp>
      <p:pic>
        <p:nvPicPr>
          <p:cNvPr id="4" name="Picture 3" descr="A close up of a computer and television showing the double play option of internet and TV service.">
            <a:extLst>
              <a:ext uri="{FF2B5EF4-FFF2-40B4-BE49-F238E27FC236}">
                <a16:creationId xmlns:a16="http://schemas.microsoft.com/office/drawing/2014/main" id="{DBC32B0F-DE5F-5E44-B42F-98775770B5F9}"/>
              </a:ext>
            </a:extLst>
          </p:cNvPr>
          <p:cNvPicPr>
            <a:picLocks noChangeAspect="1"/>
          </p:cNvPicPr>
          <p:nvPr/>
        </p:nvPicPr>
        <p:blipFill>
          <a:blip r:embed="rId3"/>
          <a:stretch>
            <a:fillRect/>
          </a:stretch>
        </p:blipFill>
        <p:spPr>
          <a:xfrm>
            <a:off x="6610623" y="1403350"/>
            <a:ext cx="6553200" cy="4051300"/>
          </a:xfrm>
          <a:prstGeom prst="rect">
            <a:avLst/>
          </a:prstGeom>
        </p:spPr>
      </p:pic>
      <p:sp>
        <p:nvSpPr>
          <p:cNvPr id="6" name="TextBox 5">
            <a:extLst>
              <a:ext uri="{FF2B5EF4-FFF2-40B4-BE49-F238E27FC236}">
                <a16:creationId xmlns:a16="http://schemas.microsoft.com/office/drawing/2014/main" id="{6782E6B8-D23A-B44F-9346-76F28679E48D}"/>
              </a:ext>
            </a:extLst>
          </p:cNvPr>
          <p:cNvSpPr txBox="1"/>
          <p:nvPr/>
        </p:nvSpPr>
        <p:spPr>
          <a:xfrm>
            <a:off x="515726" y="4775200"/>
            <a:ext cx="5295794" cy="461665"/>
          </a:xfrm>
          <a:prstGeom prst="rect">
            <a:avLst/>
          </a:prstGeom>
          <a:noFill/>
        </p:spPr>
        <p:txBody>
          <a:bodyPr wrap="square" rtlCol="0">
            <a:spAutoFit/>
          </a:bodyPr>
          <a:lstStyle/>
          <a:p>
            <a:r>
              <a:rPr lang="en-US" sz="2400" dirty="0"/>
              <a:t>*</a:t>
            </a:r>
            <a:r>
              <a:rPr lang="en-US" sz="2400" b="1" dirty="0"/>
              <a:t>Does not include fees &amp; taxes</a:t>
            </a:r>
          </a:p>
        </p:txBody>
      </p:sp>
    </p:spTree>
    <p:extLst>
      <p:ext uri="{BB962C8B-B14F-4D97-AF65-F5344CB8AC3E}">
        <p14:creationId xmlns:p14="http://schemas.microsoft.com/office/powerpoint/2010/main" val="334060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descr="Decorative Line">
            <a:extLst>
              <a:ext uri="{FF2B5EF4-FFF2-40B4-BE49-F238E27FC236}">
                <a16:creationId xmlns:a16="http://schemas.microsoft.com/office/drawing/2014/main" id="{6751B1AA-285F-5740-980E-DBE7E00CFE43}"/>
              </a:ext>
            </a:extLst>
          </p:cNvPr>
          <p:cNvCxnSpPr/>
          <p:nvPr/>
        </p:nvCxnSpPr>
        <p:spPr>
          <a:xfrm>
            <a:off x="588397" y="1001868"/>
            <a:ext cx="108455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4D19148-E613-504E-A19B-133C29EFAE3D}"/>
              </a:ext>
            </a:extLst>
          </p:cNvPr>
          <p:cNvSpPr txBox="1"/>
          <p:nvPr/>
        </p:nvSpPr>
        <p:spPr>
          <a:xfrm>
            <a:off x="515726" y="2128095"/>
            <a:ext cx="10121794" cy="1815882"/>
          </a:xfrm>
          <a:prstGeom prst="rect">
            <a:avLst/>
          </a:prstGeom>
          <a:noFill/>
        </p:spPr>
        <p:txBody>
          <a:bodyPr wrap="square" rtlCol="0">
            <a:spAutoFit/>
          </a:bodyPr>
          <a:lstStyle/>
          <a:p>
            <a:r>
              <a:rPr lang="en-US" sz="2800" dirty="0"/>
              <a:t>1 Gigabit + Premium TV + Phone		$199.99</a:t>
            </a:r>
          </a:p>
          <a:p>
            <a:r>
              <a:rPr lang="en-US" sz="2800" dirty="0"/>
              <a:t>400 Megabit	 + Expanded TV + Phone		$174.99</a:t>
            </a:r>
          </a:p>
          <a:p>
            <a:r>
              <a:rPr lang="en-US" sz="2800" dirty="0"/>
              <a:t>200 Megabit	 + Basic TV + Phone		$119.99</a:t>
            </a:r>
          </a:p>
          <a:p>
            <a:r>
              <a:rPr lang="en-US" sz="2800" dirty="0"/>
              <a:t>	</a:t>
            </a:r>
          </a:p>
        </p:txBody>
      </p:sp>
      <p:sp>
        <p:nvSpPr>
          <p:cNvPr id="2" name="TextBox 1">
            <a:extLst>
              <a:ext uri="{FF2B5EF4-FFF2-40B4-BE49-F238E27FC236}">
                <a16:creationId xmlns:a16="http://schemas.microsoft.com/office/drawing/2014/main" id="{002C08C1-5039-C04F-903A-FD94FE907579}"/>
              </a:ext>
            </a:extLst>
          </p:cNvPr>
          <p:cNvSpPr txBox="1"/>
          <p:nvPr/>
        </p:nvSpPr>
        <p:spPr>
          <a:xfrm>
            <a:off x="515726" y="427848"/>
            <a:ext cx="5402189" cy="1446550"/>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Proposed Pricing*</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Residential Triple Play</a:t>
            </a:r>
          </a:p>
        </p:txBody>
      </p:sp>
      <p:sp>
        <p:nvSpPr>
          <p:cNvPr id="6" name="TextBox 5">
            <a:extLst>
              <a:ext uri="{FF2B5EF4-FFF2-40B4-BE49-F238E27FC236}">
                <a16:creationId xmlns:a16="http://schemas.microsoft.com/office/drawing/2014/main" id="{C418FAB1-A6C6-484C-A150-C6F866984B20}"/>
              </a:ext>
            </a:extLst>
          </p:cNvPr>
          <p:cNvSpPr txBox="1"/>
          <p:nvPr/>
        </p:nvSpPr>
        <p:spPr>
          <a:xfrm>
            <a:off x="515726" y="4775200"/>
            <a:ext cx="5295794" cy="461665"/>
          </a:xfrm>
          <a:prstGeom prst="rect">
            <a:avLst/>
          </a:prstGeom>
          <a:noFill/>
        </p:spPr>
        <p:txBody>
          <a:bodyPr wrap="square" rtlCol="0">
            <a:spAutoFit/>
          </a:bodyPr>
          <a:lstStyle/>
          <a:p>
            <a:r>
              <a:rPr lang="en-US" sz="2400" dirty="0"/>
              <a:t>*</a:t>
            </a:r>
            <a:r>
              <a:rPr lang="en-US" sz="2400" b="1" dirty="0"/>
              <a:t>Does not include fees &amp; taxes</a:t>
            </a:r>
          </a:p>
        </p:txBody>
      </p:sp>
      <p:sp>
        <p:nvSpPr>
          <p:cNvPr id="12" name="Rectangle 11">
            <a:extLst>
              <a:ext uri="{FF2B5EF4-FFF2-40B4-BE49-F238E27FC236}">
                <a16:creationId xmlns:a16="http://schemas.microsoft.com/office/drawing/2014/main" id="{6811625D-CC8B-DA42-894B-53DC8677A70D}"/>
              </a:ext>
            </a:extLst>
          </p:cNvPr>
          <p:cNvSpPr/>
          <p:nvPr/>
        </p:nvSpPr>
        <p:spPr>
          <a:xfrm>
            <a:off x="8912646" y="0"/>
            <a:ext cx="3279354"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Television">
            <a:extLst>
              <a:ext uri="{FF2B5EF4-FFF2-40B4-BE49-F238E27FC236}">
                <a16:creationId xmlns:a16="http://schemas.microsoft.com/office/drawing/2014/main" id="{EA30D397-9D01-AC45-8A2A-E2EA1861AD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68336" y="715397"/>
            <a:ext cx="1738367" cy="1738367"/>
          </a:xfrm>
          <a:prstGeom prst="rect">
            <a:avLst/>
          </a:prstGeom>
        </p:spPr>
      </p:pic>
      <p:pic>
        <p:nvPicPr>
          <p:cNvPr id="4" name="Graphic 3" descr="Internet">
            <a:extLst>
              <a:ext uri="{FF2B5EF4-FFF2-40B4-BE49-F238E27FC236}">
                <a16:creationId xmlns:a16="http://schemas.microsoft.com/office/drawing/2014/main" id="{3FA40D5C-EEC3-BC42-8C6C-9CDD5CF6D1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67431" y="2324225"/>
            <a:ext cx="2140177" cy="2140177"/>
          </a:xfrm>
          <a:prstGeom prst="rect">
            <a:avLst/>
          </a:prstGeom>
        </p:spPr>
      </p:pic>
      <p:pic>
        <p:nvPicPr>
          <p:cNvPr id="11" name="Graphic 10" descr="Receiver">
            <a:extLst>
              <a:ext uri="{FF2B5EF4-FFF2-40B4-BE49-F238E27FC236}">
                <a16:creationId xmlns:a16="http://schemas.microsoft.com/office/drawing/2014/main" id="{77916C03-D0E3-F341-A3F1-F815162549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71133" y="4470339"/>
            <a:ext cx="1332773" cy="1332773"/>
          </a:xfrm>
          <a:prstGeom prst="rect">
            <a:avLst/>
          </a:prstGeom>
        </p:spPr>
      </p:pic>
    </p:spTree>
    <p:extLst>
      <p:ext uri="{BB962C8B-B14F-4D97-AF65-F5344CB8AC3E}">
        <p14:creationId xmlns:p14="http://schemas.microsoft.com/office/powerpoint/2010/main" val="2623206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screenshot of a cell phone&#13;&#10;&#13;&#10;Description automatically generated">
            <a:extLst>
              <a:ext uri="{FF2B5EF4-FFF2-40B4-BE49-F238E27FC236}">
                <a16:creationId xmlns:a16="http://schemas.microsoft.com/office/drawing/2014/main" id="{58CEBC1A-44CB-054E-BADA-937500DB5AF2}"/>
              </a:ext>
            </a:extLst>
          </p:cNvPr>
          <p:cNvPicPr>
            <a:picLocks noChangeAspect="1"/>
          </p:cNvPicPr>
          <p:nvPr/>
        </p:nvPicPr>
        <p:blipFill>
          <a:blip r:embed="rId3"/>
          <a:stretch>
            <a:fillRect/>
          </a:stretch>
        </p:blipFill>
        <p:spPr>
          <a:xfrm>
            <a:off x="0" y="410167"/>
            <a:ext cx="12192000" cy="6037665"/>
          </a:xfrm>
          <a:prstGeom prst="rect">
            <a:avLst/>
          </a:prstGeom>
        </p:spPr>
      </p:pic>
      <p:cxnSp>
        <p:nvCxnSpPr>
          <p:cNvPr id="10" name="Straight Connector 9">
            <a:extLst>
              <a:ext uri="{FF2B5EF4-FFF2-40B4-BE49-F238E27FC236}">
                <a16:creationId xmlns:a16="http://schemas.microsoft.com/office/drawing/2014/main" id="{079E5EF1-4625-C741-BDB3-5F285A072D1B}"/>
              </a:ext>
            </a:extLst>
          </p:cNvPr>
          <p:cNvCxnSpPr>
            <a:cxnSpLocks/>
          </p:cNvCxnSpPr>
          <p:nvPr/>
        </p:nvCxnSpPr>
        <p:spPr>
          <a:xfrm>
            <a:off x="9438290" y="6447832"/>
            <a:ext cx="176573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A9AE953-5FAF-664C-808B-8DFF9D2F71E0}"/>
              </a:ext>
            </a:extLst>
          </p:cNvPr>
          <p:cNvCxnSpPr>
            <a:cxnSpLocks/>
          </p:cNvCxnSpPr>
          <p:nvPr/>
        </p:nvCxnSpPr>
        <p:spPr>
          <a:xfrm>
            <a:off x="9438290" y="5303447"/>
            <a:ext cx="1632734"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333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descr="Decorative Line">
            <a:extLst>
              <a:ext uri="{FF2B5EF4-FFF2-40B4-BE49-F238E27FC236}">
                <a16:creationId xmlns:a16="http://schemas.microsoft.com/office/drawing/2014/main" id="{6751B1AA-285F-5740-980E-DBE7E00CFE43}"/>
              </a:ext>
            </a:extLst>
          </p:cNvPr>
          <p:cNvCxnSpPr/>
          <p:nvPr/>
        </p:nvCxnSpPr>
        <p:spPr>
          <a:xfrm>
            <a:off x="588397" y="1001868"/>
            <a:ext cx="108455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4D19148-E613-504E-A19B-133C29EFAE3D}"/>
              </a:ext>
            </a:extLst>
          </p:cNvPr>
          <p:cNvSpPr txBox="1"/>
          <p:nvPr/>
        </p:nvSpPr>
        <p:spPr>
          <a:xfrm>
            <a:off x="588396" y="1155171"/>
            <a:ext cx="7004205" cy="3416320"/>
          </a:xfrm>
          <a:prstGeom prst="rect">
            <a:avLst/>
          </a:prstGeom>
          <a:noFill/>
        </p:spPr>
        <p:txBody>
          <a:bodyPr wrap="square" rtlCol="0">
            <a:spAutoFit/>
          </a:bodyPr>
          <a:lstStyle/>
          <a:p>
            <a:pPr marL="342900" indent="-342900">
              <a:buFont typeface="Arial" panose="020B0604020202020204" pitchFamily="34" charset="0"/>
              <a:buChar char="•"/>
            </a:pPr>
            <a:r>
              <a:rPr lang="en-US" sz="2800" dirty="0"/>
              <a:t>Start with Engineering</a:t>
            </a:r>
          </a:p>
          <a:p>
            <a:pPr marL="342900" indent="-342900">
              <a:buFont typeface="Arial" panose="020B0604020202020204" pitchFamily="34" charset="0"/>
              <a:buChar char="•"/>
            </a:pPr>
            <a:r>
              <a:rPr lang="en-US" sz="2800" dirty="0"/>
              <a:t>1</a:t>
            </a:r>
            <a:r>
              <a:rPr lang="en-US" sz="2800" baseline="30000" dirty="0"/>
              <a:t>st</a:t>
            </a:r>
            <a:r>
              <a:rPr lang="en-US" sz="2800" dirty="0"/>
              <a:t> Year – Phase One Construction</a:t>
            </a:r>
          </a:p>
          <a:p>
            <a:pPr marL="342900" indent="-342900">
              <a:buFont typeface="Arial" panose="020B0604020202020204" pitchFamily="34" charset="0"/>
              <a:buChar char="•"/>
            </a:pPr>
            <a:r>
              <a:rPr lang="en-US" sz="2800" dirty="0"/>
              <a:t>2</a:t>
            </a:r>
            <a:r>
              <a:rPr lang="en-US" sz="2800" baseline="30000" dirty="0"/>
              <a:t>nd</a:t>
            </a:r>
            <a:r>
              <a:rPr lang="en-US" sz="2800" dirty="0"/>
              <a:t> Year – First Customers Connected</a:t>
            </a:r>
          </a:p>
          <a:p>
            <a:pPr marL="342900" indent="-342900">
              <a:buFont typeface="Arial" panose="020B0604020202020204" pitchFamily="34" charset="0"/>
              <a:buChar char="•"/>
            </a:pPr>
            <a:r>
              <a:rPr lang="en-US" sz="2800" dirty="0"/>
              <a:t>3</a:t>
            </a:r>
            <a:r>
              <a:rPr lang="en-US" sz="2800" baseline="30000" dirty="0"/>
              <a:t>rd</a:t>
            </a:r>
            <a:r>
              <a:rPr lang="en-US" sz="2800" dirty="0"/>
              <a:t> &amp; 4</a:t>
            </a:r>
            <a:r>
              <a:rPr lang="en-US" sz="2800" baseline="30000" dirty="0"/>
              <a:t>th</a:t>
            </a:r>
            <a:r>
              <a:rPr lang="en-US" sz="2800" dirty="0"/>
              <a:t> Year – Phase Two Construction</a:t>
            </a:r>
          </a:p>
          <a:p>
            <a:pPr marL="342900" indent="-342900">
              <a:buFont typeface="Arial" panose="020B0604020202020204" pitchFamily="34" charset="0"/>
              <a:buChar char="•"/>
            </a:pPr>
            <a:r>
              <a:rPr lang="en-US" sz="2800" dirty="0"/>
              <a:t>5</a:t>
            </a:r>
            <a:r>
              <a:rPr lang="en-US" sz="2800" baseline="30000" dirty="0"/>
              <a:t>th</a:t>
            </a:r>
            <a:r>
              <a:rPr lang="en-US" sz="2800" dirty="0"/>
              <a:t> &amp; 6</a:t>
            </a:r>
            <a:r>
              <a:rPr lang="en-US" sz="2800" baseline="30000" dirty="0"/>
              <a:t>th</a:t>
            </a:r>
            <a:r>
              <a:rPr lang="en-US" sz="2800" dirty="0"/>
              <a:t> Year – Phase Three Construction</a:t>
            </a:r>
          </a:p>
          <a:p>
            <a:pPr marL="342900" indent="-342900">
              <a:buFont typeface="Arial" panose="020B0604020202020204" pitchFamily="34" charset="0"/>
              <a:buChar char="•"/>
            </a:pPr>
            <a:r>
              <a:rPr lang="en-US" sz="2800" dirty="0"/>
              <a:t>7</a:t>
            </a:r>
            <a:r>
              <a:rPr lang="en-US" sz="2800" baseline="30000" dirty="0"/>
              <a:t>th</a:t>
            </a:r>
            <a:r>
              <a:rPr lang="en-US" sz="2800" dirty="0"/>
              <a:t> &amp; 8</a:t>
            </a:r>
            <a:r>
              <a:rPr lang="en-US" sz="2800" baseline="30000" dirty="0"/>
              <a:t>th</a:t>
            </a:r>
            <a:r>
              <a:rPr lang="en-US" sz="2800" dirty="0"/>
              <a:t> Year – Future Phase Construction</a:t>
            </a:r>
          </a:p>
          <a:p>
            <a:endParaRPr lang="en-US" sz="2400" dirty="0"/>
          </a:p>
          <a:p>
            <a:r>
              <a:rPr lang="en-US" sz="2400" dirty="0"/>
              <a:t>	</a:t>
            </a:r>
          </a:p>
        </p:txBody>
      </p:sp>
      <p:sp>
        <p:nvSpPr>
          <p:cNvPr id="2" name="TextBox 1">
            <a:extLst>
              <a:ext uri="{FF2B5EF4-FFF2-40B4-BE49-F238E27FC236}">
                <a16:creationId xmlns:a16="http://schemas.microsoft.com/office/drawing/2014/main" id="{002C08C1-5039-C04F-903A-FD94FE907579}"/>
              </a:ext>
            </a:extLst>
          </p:cNvPr>
          <p:cNvSpPr txBox="1"/>
          <p:nvPr/>
        </p:nvSpPr>
        <p:spPr>
          <a:xfrm>
            <a:off x="588397" y="401997"/>
            <a:ext cx="3424990"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Implementation</a:t>
            </a:r>
          </a:p>
        </p:txBody>
      </p:sp>
      <p:pic>
        <p:nvPicPr>
          <p:cNvPr id="7" name="Picture 6" descr="Orange fiber optic cable on a large spool being installed.  In the foreground is orange safety cones because the fiber optic installation is taking place roadside.">
            <a:extLst>
              <a:ext uri="{FF2B5EF4-FFF2-40B4-BE49-F238E27FC236}">
                <a16:creationId xmlns:a16="http://schemas.microsoft.com/office/drawing/2014/main" id="{6462D143-E931-9D45-9FFD-306239E54978}"/>
              </a:ext>
            </a:extLst>
          </p:cNvPr>
          <p:cNvPicPr>
            <a:picLocks noChangeAspect="1"/>
          </p:cNvPicPr>
          <p:nvPr/>
        </p:nvPicPr>
        <p:blipFill>
          <a:blip r:embed="rId3"/>
          <a:stretch>
            <a:fillRect/>
          </a:stretch>
        </p:blipFill>
        <p:spPr>
          <a:xfrm>
            <a:off x="7378262" y="-6375"/>
            <a:ext cx="5349766" cy="6864375"/>
          </a:xfrm>
          <a:prstGeom prst="rect">
            <a:avLst/>
          </a:prstGeom>
        </p:spPr>
      </p:pic>
    </p:spTree>
    <p:extLst>
      <p:ext uri="{BB962C8B-B14F-4D97-AF65-F5344CB8AC3E}">
        <p14:creationId xmlns:p14="http://schemas.microsoft.com/office/powerpoint/2010/main" val="1985733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82571EE6-2925-46AB-84A5-F80C0E5F278D}"/>
              </a:ext>
            </a:extLst>
          </p:cNvPr>
          <p:cNvGraphicFramePr>
            <a:graphicFrameLocks/>
          </p:cNvGraphicFramePr>
          <p:nvPr>
            <p:extLst>
              <p:ext uri="{D42A27DB-BD31-4B8C-83A1-F6EECF244321}">
                <p14:modId xmlns:p14="http://schemas.microsoft.com/office/powerpoint/2010/main" val="3476368116"/>
              </p:ext>
            </p:extLst>
          </p:nvPr>
        </p:nvGraphicFramePr>
        <p:xfrm>
          <a:off x="93643" y="137711"/>
          <a:ext cx="12004713" cy="6582578"/>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3FB82815-5187-8242-B5CD-16240117C15E}"/>
              </a:ext>
            </a:extLst>
          </p:cNvPr>
          <p:cNvSpPr/>
          <p:nvPr/>
        </p:nvSpPr>
        <p:spPr>
          <a:xfrm>
            <a:off x="3009470" y="2584365"/>
            <a:ext cx="3496856" cy="954107"/>
          </a:xfrm>
          <a:prstGeom prst="rect">
            <a:avLst/>
          </a:prstGeom>
        </p:spPr>
        <p:txBody>
          <a:bodyPr wrap="none">
            <a:spAutoFit/>
          </a:bodyPr>
          <a:lstStyle/>
          <a:p>
            <a:pPr algn="ctr"/>
            <a:r>
              <a:rPr lang="en-US" sz="2800" b="1" dirty="0">
                <a:solidFill>
                  <a:srgbClr val="FF0000"/>
                </a:solidFill>
                <a:latin typeface="Arial" panose="020B0604020202020204" pitchFamily="34" charset="0"/>
                <a:cs typeface="Arial" panose="020B0604020202020204" pitchFamily="34" charset="0"/>
              </a:rPr>
              <a:t>Estimated</a:t>
            </a:r>
          </a:p>
          <a:p>
            <a:pPr algn="ctr"/>
            <a:r>
              <a:rPr lang="en-US" sz="2800" b="1" dirty="0">
                <a:solidFill>
                  <a:srgbClr val="FF0000"/>
                </a:solidFill>
                <a:latin typeface="Arial" panose="020B0604020202020204" pitchFamily="34" charset="0"/>
                <a:cs typeface="Arial" panose="020B0604020202020204" pitchFamily="34" charset="0"/>
              </a:rPr>
              <a:t>Break-Even Year 11</a:t>
            </a:r>
          </a:p>
        </p:txBody>
      </p:sp>
    </p:spTree>
    <p:extLst>
      <p:ext uri="{BB962C8B-B14F-4D97-AF65-F5344CB8AC3E}">
        <p14:creationId xmlns:p14="http://schemas.microsoft.com/office/powerpoint/2010/main" val="2212628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8CA1B87-C6EE-3F4D-A48F-0FB81B0F9B9B}"/>
              </a:ext>
            </a:extLst>
          </p:cNvPr>
          <p:cNvGraphicFramePr>
            <a:graphicFrameLocks noGrp="1"/>
          </p:cNvGraphicFramePr>
          <p:nvPr>
            <p:extLst>
              <p:ext uri="{D42A27DB-BD31-4B8C-83A1-F6EECF244321}">
                <p14:modId xmlns:p14="http://schemas.microsoft.com/office/powerpoint/2010/main" val="3174582340"/>
              </p:ext>
            </p:extLst>
          </p:nvPr>
        </p:nvGraphicFramePr>
        <p:xfrm>
          <a:off x="42233" y="0"/>
          <a:ext cx="12107535" cy="6433851"/>
        </p:xfrm>
        <a:graphic>
          <a:graphicData uri="http://schemas.openxmlformats.org/drawingml/2006/table">
            <a:tbl>
              <a:tblPr/>
              <a:tblGrid>
                <a:gridCol w="2780575">
                  <a:extLst>
                    <a:ext uri="{9D8B030D-6E8A-4147-A177-3AD203B41FA5}">
                      <a16:colId xmlns:a16="http://schemas.microsoft.com/office/drawing/2014/main" val="961813213"/>
                    </a:ext>
                  </a:extLst>
                </a:gridCol>
                <a:gridCol w="1165870">
                  <a:extLst>
                    <a:ext uri="{9D8B030D-6E8A-4147-A177-3AD203B41FA5}">
                      <a16:colId xmlns:a16="http://schemas.microsoft.com/office/drawing/2014/main" val="584991824"/>
                    </a:ext>
                  </a:extLst>
                </a:gridCol>
                <a:gridCol w="1165870">
                  <a:extLst>
                    <a:ext uri="{9D8B030D-6E8A-4147-A177-3AD203B41FA5}">
                      <a16:colId xmlns:a16="http://schemas.microsoft.com/office/drawing/2014/main" val="850786059"/>
                    </a:ext>
                  </a:extLst>
                </a:gridCol>
                <a:gridCol w="1165870">
                  <a:extLst>
                    <a:ext uri="{9D8B030D-6E8A-4147-A177-3AD203B41FA5}">
                      <a16:colId xmlns:a16="http://schemas.microsoft.com/office/drawing/2014/main" val="3292405910"/>
                    </a:ext>
                  </a:extLst>
                </a:gridCol>
                <a:gridCol w="1165870">
                  <a:extLst>
                    <a:ext uri="{9D8B030D-6E8A-4147-A177-3AD203B41FA5}">
                      <a16:colId xmlns:a16="http://schemas.microsoft.com/office/drawing/2014/main" val="3431060232"/>
                    </a:ext>
                  </a:extLst>
                </a:gridCol>
                <a:gridCol w="1165870">
                  <a:extLst>
                    <a:ext uri="{9D8B030D-6E8A-4147-A177-3AD203B41FA5}">
                      <a16:colId xmlns:a16="http://schemas.microsoft.com/office/drawing/2014/main" val="731106873"/>
                    </a:ext>
                  </a:extLst>
                </a:gridCol>
                <a:gridCol w="1165870">
                  <a:extLst>
                    <a:ext uri="{9D8B030D-6E8A-4147-A177-3AD203B41FA5}">
                      <a16:colId xmlns:a16="http://schemas.microsoft.com/office/drawing/2014/main" val="3128777864"/>
                    </a:ext>
                  </a:extLst>
                </a:gridCol>
                <a:gridCol w="1165870">
                  <a:extLst>
                    <a:ext uri="{9D8B030D-6E8A-4147-A177-3AD203B41FA5}">
                      <a16:colId xmlns:a16="http://schemas.microsoft.com/office/drawing/2014/main" val="1169768603"/>
                    </a:ext>
                  </a:extLst>
                </a:gridCol>
                <a:gridCol w="1165870">
                  <a:extLst>
                    <a:ext uri="{9D8B030D-6E8A-4147-A177-3AD203B41FA5}">
                      <a16:colId xmlns:a16="http://schemas.microsoft.com/office/drawing/2014/main" val="3724035669"/>
                    </a:ext>
                  </a:extLst>
                </a:gridCol>
              </a:tblGrid>
              <a:tr h="695552">
                <a:tc gridSpan="9">
                  <a:txBody>
                    <a:bodyPr/>
                    <a:lstStyle/>
                    <a:p>
                      <a:pPr algn="ctr" fontAlgn="b"/>
                      <a:r>
                        <a:rPr lang="en-US" sz="2400" b="1" i="0" u="none" strike="noStrike" baseline="0" dirty="0">
                          <a:solidFill>
                            <a:srgbClr val="000000"/>
                          </a:solidFill>
                          <a:effectLst/>
                          <a:latin typeface="Calibri" panose="020F0502020204030204" pitchFamily="34" charset="0"/>
                        </a:rPr>
                        <a:t>Impact of Take Rates on Annual Revenues</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00287181"/>
                  </a:ext>
                </a:extLst>
              </a:tr>
              <a:tr h="521663">
                <a:tc>
                  <a:txBody>
                    <a:bodyPr/>
                    <a:lstStyle/>
                    <a:p>
                      <a:pPr algn="l" fontAlgn="b"/>
                      <a:r>
                        <a:rPr lang="en-US" sz="2400" b="0" i="0" u="none" strike="noStrike" baseline="0">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2400" b="0" i="0" u="none" strike="noStrike" baseline="0" dirty="0">
                          <a:solidFill>
                            <a:srgbClr val="000000"/>
                          </a:solidFill>
                          <a:effectLst/>
                          <a:latin typeface="Calibri" panose="020F050202020403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400" b="0" i="0" u="none" strike="noStrike" baseline="0" dirty="0">
                          <a:solidFill>
                            <a:srgbClr val="000000"/>
                          </a:solidFill>
                          <a:effectLst/>
                          <a:latin typeface="Calibri" panose="020F0502020204030204" pitchFamily="34" charset="0"/>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400" b="0" i="0" u="none" strike="noStrike" baseline="0">
                          <a:solidFill>
                            <a:srgbClr val="000000"/>
                          </a:solidFill>
                          <a:effectLst/>
                          <a:latin typeface="Calibri" panose="020F0502020204030204" pitchFamily="34" charset="0"/>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400" b="0" i="0" u="none" strike="noStrike" baseline="0">
                          <a:solidFill>
                            <a:srgbClr val="000000"/>
                          </a:solidFill>
                          <a:effectLst/>
                          <a:latin typeface="Calibri" panose="020F0502020204030204" pitchFamily="34" charset="0"/>
                        </a:rPr>
                        <a:t>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400" b="0" i="0" u="none" strike="noStrike" baseline="0">
                          <a:solidFill>
                            <a:srgbClr val="000000"/>
                          </a:solidFill>
                          <a:effectLst/>
                          <a:latin typeface="Calibri" panose="020F0502020204030204" pitchFamily="34" charset="0"/>
                        </a:rPr>
                        <a:t>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2400" b="0" i="0" u="none" strike="noStrike" baseline="0">
                          <a:solidFill>
                            <a:srgbClr val="000000"/>
                          </a:solidFill>
                          <a:effectLst/>
                          <a:latin typeface="Calibri" panose="020F0502020204030204" pitchFamily="34" charset="0"/>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400" b="0" i="0" u="none" strike="noStrike" baseline="0">
                          <a:solidFill>
                            <a:srgbClr val="000000"/>
                          </a:solidFill>
                          <a:effectLst/>
                          <a:latin typeface="Calibri" panose="020F0502020204030204" pitchFamily="34" charset="0"/>
                        </a:rPr>
                        <a:t>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400" b="0" i="0" u="none" strike="noStrike" baseline="0">
                          <a:solidFill>
                            <a:srgbClr val="000000"/>
                          </a:solidFill>
                          <a:effectLst/>
                          <a:latin typeface="Calibri" panose="020F0502020204030204" pitchFamily="34" charset="0"/>
                        </a:rPr>
                        <a:t>50%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14081275"/>
                  </a:ext>
                </a:extLst>
              </a:tr>
              <a:tr h="1217216">
                <a:tc>
                  <a:txBody>
                    <a:bodyPr/>
                    <a:lstStyle/>
                    <a:p>
                      <a:pPr algn="l" fontAlgn="b"/>
                      <a:r>
                        <a:rPr lang="en-US" sz="2400" b="0" i="0" u="none" strike="noStrike" baseline="0">
                          <a:solidFill>
                            <a:srgbClr val="000000"/>
                          </a:solidFill>
                          <a:effectLst/>
                          <a:latin typeface="Calibri" panose="020F0502020204030204" pitchFamily="34" charset="0"/>
                        </a:rPr>
                        <a:t>Estimated Annual Revenues (millions)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400" b="0" i="0" u="none" strike="noStrike" baseline="0" dirty="0">
                          <a:solidFill>
                            <a:srgbClr val="FF0000"/>
                          </a:solidFill>
                          <a:effectLst/>
                          <a:latin typeface="Calibri" panose="020F0502020204030204" pitchFamily="34" charset="0"/>
                        </a:rPr>
                        <a:t> $(3.3)M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400" b="0" i="0" u="none" strike="noStrike" baseline="0" dirty="0">
                          <a:solidFill>
                            <a:srgbClr val="FF0000"/>
                          </a:solidFill>
                          <a:effectLst/>
                          <a:latin typeface="Calibri" panose="020F0502020204030204" pitchFamily="34" charset="0"/>
                        </a:rPr>
                        <a:t> $(1.2)M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400" b="0" i="0" u="none" strike="noStrike" baseline="0" dirty="0">
                          <a:solidFill>
                            <a:srgbClr val="000000"/>
                          </a:solidFill>
                          <a:effectLst/>
                          <a:latin typeface="Calibri" panose="020F0502020204030204" pitchFamily="34" charset="0"/>
                        </a:rPr>
                        <a:t> $ 1.9M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400" b="0" i="0" u="none" strike="noStrike" baseline="0" dirty="0">
                          <a:solidFill>
                            <a:srgbClr val="000000"/>
                          </a:solidFill>
                          <a:effectLst/>
                          <a:latin typeface="Calibri" panose="020F0502020204030204" pitchFamily="34" charset="0"/>
                        </a:rPr>
                        <a:t> $ 4.6M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400" b="0" i="0" u="none" strike="noStrike" baseline="0" dirty="0">
                          <a:solidFill>
                            <a:srgbClr val="000000"/>
                          </a:solidFill>
                          <a:effectLst/>
                          <a:latin typeface="Calibri" panose="020F0502020204030204" pitchFamily="34" charset="0"/>
                        </a:rPr>
                        <a:t> $ 6.7M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2400" b="0" i="0" u="none" strike="noStrike" baseline="0" dirty="0">
                          <a:solidFill>
                            <a:srgbClr val="000000"/>
                          </a:solidFill>
                          <a:effectLst/>
                          <a:latin typeface="Calibri" panose="020F0502020204030204" pitchFamily="34" charset="0"/>
                        </a:rPr>
                        <a:t> $ 7.2M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400" b="0" i="0" u="none" strike="noStrike" baseline="0" dirty="0">
                          <a:solidFill>
                            <a:srgbClr val="000000"/>
                          </a:solidFill>
                          <a:effectLst/>
                          <a:latin typeface="Calibri" panose="020F0502020204030204" pitchFamily="34" charset="0"/>
                        </a:rPr>
                        <a:t> $ 9.9M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400" b="0" i="0" u="none" strike="noStrike" baseline="0" dirty="0">
                          <a:solidFill>
                            <a:srgbClr val="000000"/>
                          </a:solidFill>
                          <a:effectLst/>
                          <a:latin typeface="Calibri" panose="020F0502020204030204" pitchFamily="34" charset="0"/>
                        </a:rPr>
                        <a:t> $ 12.6M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78484862"/>
                  </a:ext>
                </a:extLst>
              </a:tr>
              <a:tr h="521663">
                <a:tc>
                  <a:txBody>
                    <a:bodyPr/>
                    <a:lstStyle/>
                    <a:p>
                      <a:pPr algn="l"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baseline="0" dirty="0">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2000" b="0" i="0" u="none" strike="noStrike" baseline="0">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2000" b="0" i="0" u="none" strike="noStrike" baseline="0" dirty="0">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2000" b="0" i="0" u="none" strike="noStrike" baseline="0" dirty="0">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2000" b="0" i="0" u="none" strike="noStrike" baseline="0">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2000" b="0" i="0" u="none" strike="noStrike" baseline="0">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2000" b="0" i="0" u="none" strike="noStrike" baseline="0">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2000" b="0" i="0" u="none" strike="noStrike" baseline="0">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883742435"/>
                  </a:ext>
                </a:extLst>
              </a:tr>
              <a:tr h="521663">
                <a:tc>
                  <a:txBody>
                    <a:bodyPr/>
                    <a:lstStyle/>
                    <a:p>
                      <a:pPr algn="l"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200" b="0" i="0" u="none" strike="noStrike" baseline="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2000" b="0" i="0" u="none" strike="noStrike" baseline="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2000" b="0" i="0" u="none" strike="noStrike" baseline="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2000" b="0" i="0" u="none" strike="noStrike" baseline="0"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2000" b="0" i="0" u="none" strike="noStrike" baseline="0"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2000" b="0" i="0" u="none" strike="noStrike" baseline="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2000" b="0" i="0" u="none" strike="noStrike" baseline="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2000" b="0" i="0" u="none" strike="noStrike" baseline="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78364708"/>
                  </a:ext>
                </a:extLst>
              </a:tr>
              <a:tr h="521663">
                <a:tc>
                  <a:txBody>
                    <a:bodyPr/>
                    <a:lstStyle/>
                    <a:p>
                      <a:pPr algn="l"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200" b="0" i="0" u="none" strike="noStrike" baseline="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2000" b="0" i="0" u="none" strike="noStrike" baseline="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2000" b="0" i="0" u="none" strike="noStrike" baseline="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2000" b="0" i="0" u="none" strike="noStrike" baseline="0"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2000" b="0" i="0" u="none" strike="noStrike" baseline="0"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2000" b="0" i="0" u="none" strike="noStrike" baseline="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2000" b="0" i="0" u="none" strike="noStrike" baseline="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2000" b="0" i="0" u="none" strike="noStrike" baseline="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263077830"/>
                  </a:ext>
                </a:extLst>
              </a:tr>
              <a:tr h="695552">
                <a:tc gridSpan="9">
                  <a:txBody>
                    <a:bodyPr/>
                    <a:lstStyle/>
                    <a:p>
                      <a:pPr algn="ctr" fontAlgn="b"/>
                      <a:r>
                        <a:rPr lang="en-US" sz="2400" b="1" i="0" u="none" strike="noStrike" baseline="0" dirty="0">
                          <a:solidFill>
                            <a:srgbClr val="000000"/>
                          </a:solidFill>
                          <a:effectLst/>
                          <a:latin typeface="Calibri" panose="020F0502020204030204" pitchFamily="34" charset="0"/>
                        </a:rPr>
                        <a:t>Impact of Price Changes on Annual Revenues (Assumes 38% Take Rate)</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79748469"/>
                  </a:ext>
                </a:extLst>
              </a:tr>
              <a:tr h="521663">
                <a:tc>
                  <a:txBody>
                    <a:bodyPr/>
                    <a:lstStyle/>
                    <a:p>
                      <a:pPr algn="l" fontAlgn="b"/>
                      <a:r>
                        <a:rPr lang="en-US" sz="2400" b="0" i="0" u="none" strike="noStrike" baseline="0" dirty="0">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2400" b="0" i="0" u="none" strike="noStrike" baseline="0">
                          <a:solidFill>
                            <a:srgbClr val="000000"/>
                          </a:solidFill>
                          <a:effectLst/>
                          <a:latin typeface="Calibri" panose="020F0502020204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2400" b="0" i="0" u="none" strike="noStrike" baseline="0">
                          <a:solidFill>
                            <a:srgbClr val="000000"/>
                          </a:solidFill>
                          <a:effectLst/>
                          <a:latin typeface="Calibri" panose="020F0502020204030204" pitchFamily="34" charset="0"/>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400" b="0" i="0" u="none" strike="noStrike" baseline="0">
                          <a:solidFill>
                            <a:srgbClr val="000000"/>
                          </a:solidFill>
                          <a:effectLst/>
                          <a:latin typeface="Calibri" panose="020F050202020403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400" b="0" i="0" u="none" strike="noStrike" baseline="0">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400" b="0" i="0" u="none" strike="noStrike" baseline="0">
                          <a:solidFill>
                            <a:srgbClr val="000000"/>
                          </a:solidFill>
                          <a:effectLst/>
                          <a:latin typeface="Calibri" panose="020F0502020204030204" pitchFamily="34" charset="0"/>
                        </a:rPr>
                        <a:t>0%</a:t>
                      </a:r>
                      <a:endParaRPr lang="en-US" sz="2400" b="0" i="0" u="none" strike="noStrike" baseline="0"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2400" b="0" i="0" u="none" strike="noStrike" baseline="0">
                          <a:solidFill>
                            <a:srgbClr val="000000"/>
                          </a:solidFill>
                          <a:effectLst/>
                          <a:latin typeface="Calibri" panose="020F0502020204030204" pitchFamily="34" charset="0"/>
                        </a:rPr>
                        <a:t>10%</a:t>
                      </a:r>
                      <a:endParaRPr lang="en-US" sz="2400" b="0" i="0" u="none" strike="noStrike" baseline="0"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400" b="0" i="0" u="none" strike="noStrike" baseline="0">
                          <a:solidFill>
                            <a:srgbClr val="000000"/>
                          </a:solidFill>
                          <a:effectLst/>
                          <a:latin typeface="Calibri" panose="020F050202020403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400" b="0" i="0" u="none" strike="noStrike" baseline="0">
                          <a:solidFill>
                            <a:srgbClr val="000000"/>
                          </a:solidFill>
                          <a:effectLst/>
                          <a:latin typeface="Calibri" panose="020F0502020204030204" pitchFamily="34" charset="0"/>
                        </a:rPr>
                        <a:t>30%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21282909"/>
                  </a:ext>
                </a:extLst>
              </a:tr>
              <a:tr h="1217216">
                <a:tc>
                  <a:txBody>
                    <a:bodyPr/>
                    <a:lstStyle/>
                    <a:p>
                      <a:pPr algn="l" fontAlgn="b"/>
                      <a:r>
                        <a:rPr lang="en-US" sz="2400" b="0" i="0" u="none" strike="noStrike" baseline="0">
                          <a:solidFill>
                            <a:srgbClr val="000000"/>
                          </a:solidFill>
                          <a:effectLst/>
                          <a:latin typeface="Calibri" panose="020F0502020204030204" pitchFamily="34" charset="0"/>
                        </a:rPr>
                        <a:t>Estimated Annual Revenues (millions)</a:t>
                      </a:r>
                      <a:endParaRPr lang="en-US" sz="2400" b="0" i="0" u="none" strike="noStrike" baseline="0" dirty="0">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400" b="0" i="0" u="none" strike="noStrike" baseline="0">
                          <a:solidFill>
                            <a:srgbClr val="000000"/>
                          </a:solidFill>
                          <a:effectLst/>
                          <a:latin typeface="Calibri" panose="020F0502020204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400" b="0" i="0" u="none" strike="noStrike" baseline="0" dirty="0">
                          <a:solidFill>
                            <a:srgbClr val="FF0000"/>
                          </a:solidFill>
                          <a:effectLst/>
                          <a:latin typeface="Calibri" panose="020F0502020204030204" pitchFamily="34" charset="0"/>
                        </a:rPr>
                        <a:t> $(2.5)M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400" b="0" i="0" u="none" strike="noStrike" baseline="0" dirty="0">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400" b="0" i="0" u="none" strike="noStrike" baseline="0" dirty="0">
                          <a:solidFill>
                            <a:srgbClr val="000000"/>
                          </a:solidFill>
                          <a:effectLst/>
                          <a:latin typeface="Calibri" panose="020F0502020204030204" pitchFamily="34" charset="0"/>
                        </a:rPr>
                        <a:t> $ 3.7M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400" b="0" i="0" u="none" strike="noStrike" baseline="0" dirty="0">
                          <a:solidFill>
                            <a:srgbClr val="000000"/>
                          </a:solidFill>
                          <a:effectLst/>
                          <a:latin typeface="Calibri" panose="020F0502020204030204" pitchFamily="34" charset="0"/>
                        </a:rPr>
                        <a:t> $ 6.7M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2400" b="0" i="0" u="none" strike="noStrike" baseline="0" dirty="0">
                          <a:solidFill>
                            <a:srgbClr val="000000"/>
                          </a:solidFill>
                          <a:effectLst/>
                          <a:latin typeface="Calibri" panose="020F0502020204030204" pitchFamily="34" charset="0"/>
                        </a:rPr>
                        <a:t> $ 9.2M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400" b="0" i="0" u="none" strike="noStrike" baseline="0" dirty="0">
                          <a:solidFill>
                            <a:srgbClr val="000000"/>
                          </a:solidFill>
                          <a:effectLst/>
                          <a:latin typeface="Calibri" panose="020F0502020204030204" pitchFamily="34" charset="0"/>
                        </a:rPr>
                        <a:t> $ 11.9M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400" b="0" i="0" u="none" strike="noStrike" baseline="0" dirty="0">
                          <a:solidFill>
                            <a:srgbClr val="000000"/>
                          </a:solidFill>
                          <a:effectLst/>
                          <a:latin typeface="Calibri" panose="020F0502020204030204" pitchFamily="34" charset="0"/>
                        </a:rPr>
                        <a:t> $ 14.7M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0312815"/>
                  </a:ext>
                </a:extLst>
              </a:tr>
            </a:tbl>
          </a:graphicData>
        </a:graphic>
      </p:graphicFrame>
    </p:spTree>
    <p:extLst>
      <p:ext uri="{BB962C8B-B14F-4D97-AF65-F5344CB8AC3E}">
        <p14:creationId xmlns:p14="http://schemas.microsoft.com/office/powerpoint/2010/main" val="560888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B7373-933C-434B-9E60-5FC1FA1444C1}"/>
              </a:ext>
            </a:extLst>
          </p:cNvPr>
          <p:cNvSpPr>
            <a:spLocks noGrp="1"/>
          </p:cNvSpPr>
          <p:nvPr>
            <p:ph type="ctrTitle"/>
          </p:nvPr>
        </p:nvSpPr>
        <p:spPr>
          <a:xfrm>
            <a:off x="629920" y="249527"/>
            <a:ext cx="9144000" cy="897630"/>
          </a:xfrm>
        </p:spPr>
        <p:txBody>
          <a:bodyPr>
            <a:normAutofit/>
          </a:bodyPr>
          <a:lstStyle/>
          <a:p>
            <a:pPr algn="l"/>
            <a:r>
              <a:rPr lang="en-US" sz="3200" b="1" dirty="0">
                <a:latin typeface="Arial" panose="020B0604020202020204" pitchFamily="34" charset="0"/>
                <a:cs typeface="Arial" panose="020B0604020202020204" pitchFamily="34" charset="0"/>
              </a:rPr>
              <a:t>Possible Funding Alternatives</a:t>
            </a:r>
          </a:p>
        </p:txBody>
      </p:sp>
      <p:sp>
        <p:nvSpPr>
          <p:cNvPr id="3" name="Subtitle 2">
            <a:extLst>
              <a:ext uri="{FF2B5EF4-FFF2-40B4-BE49-F238E27FC236}">
                <a16:creationId xmlns:a16="http://schemas.microsoft.com/office/drawing/2014/main" id="{0058F203-44CA-4F23-BD7B-2BE32DD4AF3F}"/>
              </a:ext>
            </a:extLst>
          </p:cNvPr>
          <p:cNvSpPr>
            <a:spLocks noGrp="1"/>
          </p:cNvSpPr>
          <p:nvPr>
            <p:ph type="subTitle" idx="1"/>
          </p:nvPr>
        </p:nvSpPr>
        <p:spPr>
          <a:xfrm>
            <a:off x="629920" y="1275541"/>
            <a:ext cx="9946640" cy="4788131"/>
          </a:xfrm>
        </p:spPr>
        <p:txBody>
          <a:bodyPr>
            <a:noAutofit/>
          </a:bodyPr>
          <a:lstStyle/>
          <a:p>
            <a:pPr algn="l"/>
            <a:r>
              <a:rPr lang="en-US" sz="2800" b="1" dirty="0"/>
              <a:t>Millage increase (Taxes)</a:t>
            </a:r>
          </a:p>
          <a:p>
            <a:pPr marL="1028700" lvl="1" indent="-571500" algn="l">
              <a:buFont typeface="Arial" panose="020B0604020202020204" pitchFamily="34" charset="0"/>
              <a:buChar char="•"/>
            </a:pPr>
            <a:r>
              <a:rPr lang="en-US" sz="2800" dirty="0"/>
              <a:t>If allowable per State Statute, a millage increase might be used to pay for the required working capital of $17M</a:t>
            </a:r>
          </a:p>
          <a:p>
            <a:pPr marL="1028700" lvl="1" indent="-571500" algn="l">
              <a:buFont typeface="Arial" panose="020B0604020202020204" pitchFamily="34" charset="0"/>
              <a:buChar char="•"/>
            </a:pPr>
            <a:r>
              <a:rPr lang="en-US" sz="2800" dirty="0"/>
              <a:t>The principal and interest payments on the $17M could be financed between 5 – 10 years, which would allow for a sunset of that millage increase</a:t>
            </a:r>
          </a:p>
          <a:p>
            <a:pPr marL="1028700" lvl="1" indent="-571500" algn="l">
              <a:buFont typeface="Arial" panose="020B0604020202020204" pitchFamily="34" charset="0"/>
              <a:buChar char="•"/>
            </a:pPr>
            <a:r>
              <a:rPr lang="en-US" sz="2800" dirty="0"/>
              <a:t>The principal and interest payments on the additional $80M required for the project would be paid in the first few years from the $17M in working capital.  Once the take rate gets high enough, those payments would come from the broadband revenues</a:t>
            </a:r>
          </a:p>
        </p:txBody>
      </p:sp>
      <p:pic>
        <p:nvPicPr>
          <p:cNvPr id="4" name="Picture 3" descr="City of Lakeland Swan Logo">
            <a:extLst>
              <a:ext uri="{FF2B5EF4-FFF2-40B4-BE49-F238E27FC236}">
                <a16:creationId xmlns:a16="http://schemas.microsoft.com/office/drawing/2014/main" id="{FABD9FE5-62F9-FD4A-A17C-7275EAC9BD37}"/>
              </a:ext>
            </a:extLst>
          </p:cNvPr>
          <p:cNvPicPr>
            <a:picLocks noChangeAspect="1"/>
          </p:cNvPicPr>
          <p:nvPr/>
        </p:nvPicPr>
        <p:blipFill>
          <a:blip r:embed="rId3"/>
          <a:stretch>
            <a:fillRect/>
          </a:stretch>
        </p:blipFill>
        <p:spPr>
          <a:xfrm>
            <a:off x="10105251" y="5079885"/>
            <a:ext cx="1488523" cy="1568395"/>
          </a:xfrm>
          <a:prstGeom prst="rect">
            <a:avLst/>
          </a:prstGeom>
        </p:spPr>
      </p:pic>
    </p:spTree>
    <p:extLst>
      <p:ext uri="{BB962C8B-B14F-4D97-AF65-F5344CB8AC3E}">
        <p14:creationId xmlns:p14="http://schemas.microsoft.com/office/powerpoint/2010/main" val="3162918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3DEFDC5-37B3-4FC3-87EB-E04A1A33CD00}"/>
              </a:ext>
            </a:extLst>
          </p:cNvPr>
          <p:cNvPicPr>
            <a:picLocks noGrp="1" noChangeAspect="1"/>
          </p:cNvPicPr>
          <p:nvPr>
            <p:ph idx="1"/>
          </p:nvPr>
        </p:nvPicPr>
        <p:blipFill>
          <a:blip r:embed="rId3"/>
          <a:stretch>
            <a:fillRect/>
          </a:stretch>
        </p:blipFill>
        <p:spPr>
          <a:xfrm>
            <a:off x="2105079" y="69028"/>
            <a:ext cx="7981841" cy="6788972"/>
          </a:xfrm>
          <a:prstGeom prst="rect">
            <a:avLst/>
          </a:prstGeom>
        </p:spPr>
      </p:pic>
      <p:pic>
        <p:nvPicPr>
          <p:cNvPr id="5" name="Graphic 4" descr="Arrow: Straight">
            <a:extLst>
              <a:ext uri="{FF2B5EF4-FFF2-40B4-BE49-F238E27FC236}">
                <a16:creationId xmlns:a16="http://schemas.microsoft.com/office/drawing/2014/main" id="{5D82672D-4E2C-0345-AF53-A5503E1AAD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064527">
            <a:off x="8715488" y="2573767"/>
            <a:ext cx="914400" cy="914400"/>
          </a:xfrm>
          <a:prstGeom prst="rect">
            <a:avLst/>
          </a:prstGeom>
        </p:spPr>
      </p:pic>
      <p:pic>
        <p:nvPicPr>
          <p:cNvPr id="6" name="Graphic 5" descr="Arrow: Straight">
            <a:extLst>
              <a:ext uri="{FF2B5EF4-FFF2-40B4-BE49-F238E27FC236}">
                <a16:creationId xmlns:a16="http://schemas.microsoft.com/office/drawing/2014/main" id="{FE142AC0-CB5F-A847-B19F-B3994529F3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009542">
            <a:off x="8721510" y="6119008"/>
            <a:ext cx="914400" cy="914400"/>
          </a:xfrm>
          <a:prstGeom prst="rect">
            <a:avLst/>
          </a:prstGeom>
        </p:spPr>
      </p:pic>
    </p:spTree>
    <p:extLst>
      <p:ext uri="{BB962C8B-B14F-4D97-AF65-F5344CB8AC3E}">
        <p14:creationId xmlns:p14="http://schemas.microsoft.com/office/powerpoint/2010/main" val="186488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B7373-933C-434B-9E60-5FC1FA1444C1}"/>
              </a:ext>
            </a:extLst>
          </p:cNvPr>
          <p:cNvSpPr>
            <a:spLocks noGrp="1"/>
          </p:cNvSpPr>
          <p:nvPr>
            <p:ph type="ctrTitle"/>
          </p:nvPr>
        </p:nvSpPr>
        <p:spPr>
          <a:xfrm>
            <a:off x="694032" y="265664"/>
            <a:ext cx="11637818" cy="897630"/>
          </a:xfrm>
        </p:spPr>
        <p:txBody>
          <a:bodyPr>
            <a:normAutofit/>
          </a:bodyPr>
          <a:lstStyle/>
          <a:p>
            <a:pPr algn="l"/>
            <a:r>
              <a:rPr lang="en-US" sz="3200" b="1" dirty="0">
                <a:latin typeface="Arial" panose="020B0604020202020204" pitchFamily="34" charset="0"/>
                <a:cs typeface="Arial" panose="020B0604020202020204" pitchFamily="34" charset="0"/>
              </a:rPr>
              <a:t>Possible Funding Alternatives (</a:t>
            </a:r>
            <a:r>
              <a:rPr lang="en-US" sz="3200" b="1" dirty="0" err="1">
                <a:latin typeface="Arial" panose="020B0604020202020204" pitchFamily="34" charset="0"/>
                <a:cs typeface="Arial" panose="020B0604020202020204" pitchFamily="34" charset="0"/>
              </a:rPr>
              <a:t>con’t</a:t>
            </a:r>
            <a:r>
              <a:rPr lang="en-US" sz="3200" b="1" dirty="0">
                <a:latin typeface="Arial" panose="020B0604020202020204" pitchFamily="34" charset="0"/>
                <a:cs typeface="Arial" panose="020B0604020202020204" pitchFamily="34" charset="0"/>
              </a:rPr>
              <a:t>)</a:t>
            </a:r>
          </a:p>
        </p:txBody>
      </p:sp>
      <p:sp>
        <p:nvSpPr>
          <p:cNvPr id="3" name="Subtitle 2">
            <a:extLst>
              <a:ext uri="{FF2B5EF4-FFF2-40B4-BE49-F238E27FC236}">
                <a16:creationId xmlns:a16="http://schemas.microsoft.com/office/drawing/2014/main" id="{0058F203-44CA-4F23-BD7B-2BE32DD4AF3F}"/>
              </a:ext>
            </a:extLst>
          </p:cNvPr>
          <p:cNvSpPr>
            <a:spLocks noGrp="1"/>
          </p:cNvSpPr>
          <p:nvPr>
            <p:ph type="subTitle" idx="1"/>
          </p:nvPr>
        </p:nvSpPr>
        <p:spPr>
          <a:xfrm>
            <a:off x="694032" y="1454238"/>
            <a:ext cx="9861176" cy="4788131"/>
          </a:xfrm>
        </p:spPr>
        <p:txBody>
          <a:bodyPr>
            <a:normAutofit/>
          </a:bodyPr>
          <a:lstStyle/>
          <a:p>
            <a:pPr algn="l"/>
            <a:r>
              <a:rPr lang="en-US" sz="2800" b="1" dirty="0"/>
              <a:t>Special Assessment</a:t>
            </a:r>
          </a:p>
          <a:p>
            <a:pPr marL="1028700" lvl="1" indent="-571500" algn="l">
              <a:buFont typeface="Arial" panose="020B0604020202020204" pitchFamily="34" charset="0"/>
              <a:buChar char="•"/>
            </a:pPr>
            <a:r>
              <a:rPr lang="en-US" sz="2800" dirty="0"/>
              <a:t>If a defined benefit is recognized for all homes and businesses within the City limits, a Special Assessment for the $17M Working Capital or for the entire $97M project may be possible</a:t>
            </a:r>
          </a:p>
          <a:p>
            <a:pPr marL="1028700" lvl="1" indent="-571500" algn="l">
              <a:buFont typeface="Arial" panose="020B0604020202020204" pitchFamily="34" charset="0"/>
              <a:buChar char="•"/>
            </a:pPr>
            <a:r>
              <a:rPr lang="en-US" sz="2800" dirty="0"/>
              <a:t>The estimated assessment on $17M for 44,000 businesses and homes would be approximately </a:t>
            </a:r>
            <a:r>
              <a:rPr lang="en-US" sz="2800" b="1" dirty="0"/>
              <a:t>$386</a:t>
            </a:r>
          </a:p>
          <a:p>
            <a:pPr marL="1028700" lvl="1" indent="-571500" algn="l">
              <a:buFont typeface="Arial" panose="020B0604020202020204" pitchFamily="34" charset="0"/>
              <a:buChar char="•"/>
            </a:pPr>
            <a:r>
              <a:rPr lang="en-US" sz="2800" dirty="0"/>
              <a:t>The estimated assessment on $97M for 44,000 businesses and homes would be approximately </a:t>
            </a:r>
            <a:r>
              <a:rPr lang="en-US" sz="2800" b="1" dirty="0"/>
              <a:t>$2,205</a:t>
            </a:r>
          </a:p>
          <a:p>
            <a:pPr lvl="1" algn="l"/>
            <a:endParaRPr lang="en-US" sz="2800" dirty="0"/>
          </a:p>
        </p:txBody>
      </p:sp>
      <p:pic>
        <p:nvPicPr>
          <p:cNvPr id="4" name="Picture 3" descr="City of Lakeland Swan Logo">
            <a:extLst>
              <a:ext uri="{FF2B5EF4-FFF2-40B4-BE49-F238E27FC236}">
                <a16:creationId xmlns:a16="http://schemas.microsoft.com/office/drawing/2014/main" id="{D6B0B570-9B80-E64A-9C44-20B8BEDCB8EA}"/>
              </a:ext>
            </a:extLst>
          </p:cNvPr>
          <p:cNvPicPr>
            <a:picLocks noChangeAspect="1"/>
          </p:cNvPicPr>
          <p:nvPr/>
        </p:nvPicPr>
        <p:blipFill>
          <a:blip r:embed="rId3"/>
          <a:stretch>
            <a:fillRect/>
          </a:stretch>
        </p:blipFill>
        <p:spPr>
          <a:xfrm>
            <a:off x="10105251" y="5079885"/>
            <a:ext cx="1488523" cy="1568395"/>
          </a:xfrm>
          <a:prstGeom prst="rect">
            <a:avLst/>
          </a:prstGeom>
        </p:spPr>
      </p:pic>
    </p:spTree>
    <p:extLst>
      <p:ext uri="{BB962C8B-B14F-4D97-AF65-F5344CB8AC3E}">
        <p14:creationId xmlns:p14="http://schemas.microsoft.com/office/powerpoint/2010/main" val="2469189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28CF4C8-0BD3-CA48-811A-1E33BFA18856}"/>
              </a:ext>
            </a:extLst>
          </p:cNvPr>
          <p:cNvCxnSpPr>
            <a:cxnSpLocks/>
          </p:cNvCxnSpPr>
          <p:nvPr/>
        </p:nvCxnSpPr>
        <p:spPr>
          <a:xfrm flipH="1">
            <a:off x="6095999" y="0"/>
            <a:ext cx="1" cy="68580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33E9296-FF1E-C04C-80A4-6952E85DE8B3}"/>
              </a:ext>
            </a:extLst>
          </p:cNvPr>
          <p:cNvSpPr txBox="1"/>
          <p:nvPr/>
        </p:nvSpPr>
        <p:spPr>
          <a:xfrm>
            <a:off x="0" y="210207"/>
            <a:ext cx="6096000" cy="861774"/>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Proposed Benefi</a:t>
            </a:r>
            <a:r>
              <a:rPr lang="en-US" sz="3200" b="1" dirty="0">
                <a:latin typeface="Helvetica" pitchFamily="2" charset="0"/>
              </a:rPr>
              <a:t>ts</a:t>
            </a:r>
          </a:p>
          <a:p>
            <a:endParaRPr lang="en-US" dirty="0"/>
          </a:p>
        </p:txBody>
      </p:sp>
      <p:sp>
        <p:nvSpPr>
          <p:cNvPr id="8" name="TextBox 7">
            <a:extLst>
              <a:ext uri="{FF2B5EF4-FFF2-40B4-BE49-F238E27FC236}">
                <a16:creationId xmlns:a16="http://schemas.microsoft.com/office/drawing/2014/main" id="{8969BA74-E54B-4646-AB10-846F2E2B1C02}"/>
              </a:ext>
            </a:extLst>
          </p:cNvPr>
          <p:cNvSpPr txBox="1"/>
          <p:nvPr/>
        </p:nvSpPr>
        <p:spPr>
          <a:xfrm>
            <a:off x="6096000" y="210207"/>
            <a:ext cx="6096000" cy="861774"/>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Proposed Risks</a:t>
            </a:r>
          </a:p>
          <a:p>
            <a:endParaRPr lang="en-US" dirty="0"/>
          </a:p>
        </p:txBody>
      </p:sp>
      <p:sp>
        <p:nvSpPr>
          <p:cNvPr id="9" name="TextBox 8">
            <a:extLst>
              <a:ext uri="{FF2B5EF4-FFF2-40B4-BE49-F238E27FC236}">
                <a16:creationId xmlns:a16="http://schemas.microsoft.com/office/drawing/2014/main" id="{F670C304-7348-5847-9AB4-E84762F7C103}"/>
              </a:ext>
            </a:extLst>
          </p:cNvPr>
          <p:cNvSpPr txBox="1"/>
          <p:nvPr/>
        </p:nvSpPr>
        <p:spPr>
          <a:xfrm>
            <a:off x="399396" y="924910"/>
            <a:ext cx="5612523" cy="3970318"/>
          </a:xfrm>
          <a:prstGeom prst="rect">
            <a:avLst/>
          </a:prstGeom>
          <a:noFill/>
        </p:spPr>
        <p:txBody>
          <a:bodyPr wrap="square" rtlCol="0">
            <a:spAutoFit/>
          </a:bodyPr>
          <a:lstStyle/>
          <a:p>
            <a:pPr marL="457200" indent="-457200">
              <a:buFont typeface="Arial" panose="020B0604020202020204" pitchFamily="34" charset="0"/>
              <a:buChar char="•"/>
            </a:pPr>
            <a:r>
              <a:rPr lang="en-US" sz="2800" dirty="0"/>
              <a:t>Increased Internet Speeds</a:t>
            </a:r>
          </a:p>
          <a:p>
            <a:pPr marL="457200" indent="-457200">
              <a:buFont typeface="Arial" panose="020B0604020202020204" pitchFamily="34" charset="0"/>
              <a:buChar char="•"/>
            </a:pPr>
            <a:r>
              <a:rPr lang="en-US" sz="2800" dirty="0"/>
              <a:t>Reduced Cost to Consumer</a:t>
            </a:r>
          </a:p>
          <a:p>
            <a:pPr marL="457200" indent="-457200">
              <a:buFont typeface="Arial" panose="020B0604020202020204" pitchFamily="34" charset="0"/>
              <a:buChar char="•"/>
            </a:pPr>
            <a:r>
              <a:rPr lang="en-US" sz="2800" dirty="0"/>
              <a:t>Enhanced Economic Development</a:t>
            </a:r>
          </a:p>
          <a:p>
            <a:pPr marL="457200" indent="-457200">
              <a:buFont typeface="Arial" panose="020B0604020202020204" pitchFamily="34" charset="0"/>
              <a:buChar char="•"/>
            </a:pPr>
            <a:r>
              <a:rPr lang="en-US" sz="2800" dirty="0"/>
              <a:t>Reduced Lead Time for Services</a:t>
            </a:r>
          </a:p>
          <a:p>
            <a:pPr marL="457200" indent="-457200">
              <a:buFont typeface="Arial" panose="020B0604020202020204" pitchFamily="34" charset="0"/>
              <a:buChar char="•"/>
            </a:pPr>
            <a:r>
              <a:rPr lang="en-US" sz="2800" dirty="0"/>
              <a:t>Better Customer Service</a:t>
            </a:r>
          </a:p>
          <a:p>
            <a:pPr marL="457200" indent="-457200">
              <a:buFont typeface="Arial" panose="020B0604020202020204" pitchFamily="34" charset="0"/>
              <a:buChar char="•"/>
            </a:pPr>
            <a:r>
              <a:rPr lang="en-US" sz="2800" dirty="0"/>
              <a:t>Digital Divide Solutions</a:t>
            </a:r>
          </a:p>
          <a:p>
            <a:pPr marL="457200" indent="-457200">
              <a:buFont typeface="Arial" panose="020B0604020202020204" pitchFamily="34" charset="0"/>
              <a:buChar char="•"/>
            </a:pPr>
            <a:r>
              <a:rPr lang="en-US" sz="2800" dirty="0"/>
              <a:t>Support Smart City Initiatives</a:t>
            </a:r>
          </a:p>
          <a:p>
            <a:pPr marL="457200" indent="-457200">
              <a:buFont typeface="Arial" panose="020B0604020202020204" pitchFamily="34" charset="0"/>
              <a:buChar char="•"/>
            </a:pPr>
            <a:r>
              <a:rPr lang="en-US" sz="2800" dirty="0"/>
              <a:t>Opportunity to Support 5G</a:t>
            </a:r>
          </a:p>
          <a:p>
            <a:pPr marL="457200" indent="-457200">
              <a:buFont typeface="Arial" panose="020B0604020202020204" pitchFamily="34" charset="0"/>
              <a:buChar char="•"/>
            </a:pPr>
            <a:r>
              <a:rPr lang="en-US" sz="2800" dirty="0"/>
              <a:t>Possible City Revenue Source</a:t>
            </a:r>
          </a:p>
        </p:txBody>
      </p:sp>
      <p:sp>
        <p:nvSpPr>
          <p:cNvPr id="10" name="TextBox 9">
            <a:extLst>
              <a:ext uri="{FF2B5EF4-FFF2-40B4-BE49-F238E27FC236}">
                <a16:creationId xmlns:a16="http://schemas.microsoft.com/office/drawing/2014/main" id="{F16066BD-4AC9-E445-8B73-7AAC7D5A5D94}"/>
              </a:ext>
            </a:extLst>
          </p:cNvPr>
          <p:cNvSpPr txBox="1"/>
          <p:nvPr/>
        </p:nvSpPr>
        <p:spPr>
          <a:xfrm>
            <a:off x="6679324" y="924910"/>
            <a:ext cx="5286703" cy="4832092"/>
          </a:xfrm>
          <a:prstGeom prst="rect">
            <a:avLst/>
          </a:prstGeom>
          <a:noFill/>
        </p:spPr>
        <p:txBody>
          <a:bodyPr wrap="square" rtlCol="0">
            <a:spAutoFit/>
          </a:bodyPr>
          <a:lstStyle/>
          <a:p>
            <a:pPr marL="457200" indent="-457200">
              <a:buFont typeface="Arial" panose="020B0604020202020204" pitchFamily="34" charset="0"/>
              <a:buChar char="•"/>
            </a:pPr>
            <a:r>
              <a:rPr lang="en-US" sz="2800" dirty="0"/>
              <a:t>Start up Cost = $97M</a:t>
            </a:r>
          </a:p>
          <a:p>
            <a:pPr marL="457200" indent="-457200">
              <a:buFont typeface="Arial" panose="020B0604020202020204" pitchFamily="34" charset="0"/>
              <a:buChar char="•"/>
            </a:pPr>
            <a:r>
              <a:rPr lang="en-US" sz="2800" dirty="0"/>
              <a:t>10-Year Breakeven Point</a:t>
            </a:r>
          </a:p>
          <a:p>
            <a:pPr marL="457200" indent="-457200">
              <a:buFont typeface="Arial" panose="020B0604020202020204" pitchFamily="34" charset="0"/>
              <a:buChar char="•"/>
            </a:pPr>
            <a:r>
              <a:rPr lang="en-US" sz="2800" dirty="0"/>
              <a:t>Possible Lawsuits</a:t>
            </a:r>
          </a:p>
          <a:p>
            <a:pPr marL="457200" indent="-457200">
              <a:buFont typeface="Arial" panose="020B0604020202020204" pitchFamily="34" charset="0"/>
              <a:buChar char="•"/>
            </a:pPr>
            <a:r>
              <a:rPr lang="en-US" sz="2800" dirty="0"/>
              <a:t>State &amp; Federal Rulings</a:t>
            </a:r>
          </a:p>
          <a:p>
            <a:pPr marL="457200" indent="-457200">
              <a:buFont typeface="Arial" panose="020B0604020202020204" pitchFamily="34" charset="0"/>
              <a:buChar char="•"/>
            </a:pPr>
            <a:r>
              <a:rPr lang="en-US" sz="2800" dirty="0"/>
              <a:t>Buildout Cost Increases</a:t>
            </a:r>
          </a:p>
          <a:p>
            <a:pPr marL="457200" indent="-457200">
              <a:buFont typeface="Arial" panose="020B0604020202020204" pitchFamily="34" charset="0"/>
              <a:buChar char="•"/>
            </a:pPr>
            <a:r>
              <a:rPr lang="en-US" sz="2800" dirty="0"/>
              <a:t>Competition Tactics</a:t>
            </a:r>
          </a:p>
          <a:p>
            <a:pPr marL="914400" lvl="1" indent="-457200">
              <a:buFont typeface="Arial" panose="020B0604020202020204" pitchFamily="34" charset="0"/>
              <a:buChar char="•"/>
            </a:pPr>
            <a:r>
              <a:rPr lang="en-US" sz="2800" i="1" dirty="0"/>
              <a:t>Network Upgrade</a:t>
            </a:r>
          </a:p>
          <a:p>
            <a:pPr marL="914400" lvl="1" indent="-457200">
              <a:buFont typeface="Arial" panose="020B0604020202020204" pitchFamily="34" charset="0"/>
              <a:buChar char="•"/>
            </a:pPr>
            <a:r>
              <a:rPr lang="en-US" sz="2800" i="1" dirty="0"/>
              <a:t>Reduce Prices</a:t>
            </a:r>
          </a:p>
          <a:p>
            <a:pPr marL="914400" lvl="1" indent="-457200">
              <a:buFont typeface="Arial" panose="020B0604020202020204" pitchFamily="34" charset="0"/>
              <a:buChar char="•"/>
            </a:pPr>
            <a:r>
              <a:rPr lang="en-US" sz="2800" i="1" dirty="0"/>
              <a:t>Increase Internet Speeds</a:t>
            </a:r>
          </a:p>
          <a:p>
            <a:pPr marL="914400" lvl="1" indent="-457200">
              <a:buFont typeface="Arial" panose="020B0604020202020204" pitchFamily="34" charset="0"/>
              <a:buChar char="•"/>
            </a:pPr>
            <a:r>
              <a:rPr lang="en-US" sz="2800" i="1" dirty="0"/>
              <a:t>Lock Customer Contracts</a:t>
            </a:r>
          </a:p>
          <a:p>
            <a:pPr marL="457200" indent="-457200">
              <a:buFont typeface="Arial" panose="020B0604020202020204" pitchFamily="34" charset="0"/>
              <a:buChar char="•"/>
            </a:pPr>
            <a:r>
              <a:rPr lang="en-US" sz="2800" dirty="0"/>
              <a:t>Missed Assumptions</a:t>
            </a:r>
          </a:p>
        </p:txBody>
      </p:sp>
      <p:pic>
        <p:nvPicPr>
          <p:cNvPr id="3" name="Graphic 2" descr="Bar graph with upward trend">
            <a:extLst>
              <a:ext uri="{FF2B5EF4-FFF2-40B4-BE49-F238E27FC236}">
                <a16:creationId xmlns:a16="http://schemas.microsoft.com/office/drawing/2014/main" id="{25AC7F50-7AB7-B444-B552-61244DA37C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0800" y="5733393"/>
            <a:ext cx="914400" cy="914400"/>
          </a:xfrm>
          <a:prstGeom prst="rect">
            <a:avLst/>
          </a:prstGeom>
        </p:spPr>
      </p:pic>
      <p:pic>
        <p:nvPicPr>
          <p:cNvPr id="5" name="Graphic 4" descr="Bar graph with downward trend">
            <a:extLst>
              <a:ext uri="{FF2B5EF4-FFF2-40B4-BE49-F238E27FC236}">
                <a16:creationId xmlns:a16="http://schemas.microsoft.com/office/drawing/2014/main" id="{05B240F9-6A7B-7D46-A2D3-14D7AB1C12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86799" y="5733393"/>
            <a:ext cx="914400" cy="914400"/>
          </a:xfrm>
          <a:prstGeom prst="rect">
            <a:avLst/>
          </a:prstGeom>
        </p:spPr>
      </p:pic>
    </p:spTree>
    <p:extLst>
      <p:ext uri="{BB962C8B-B14F-4D97-AF65-F5344CB8AC3E}">
        <p14:creationId xmlns:p14="http://schemas.microsoft.com/office/powerpoint/2010/main" val="49556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descr="Decorative Line">
            <a:extLst>
              <a:ext uri="{FF2B5EF4-FFF2-40B4-BE49-F238E27FC236}">
                <a16:creationId xmlns:a16="http://schemas.microsoft.com/office/drawing/2014/main" id="{6751B1AA-285F-5740-980E-DBE7E00CFE43}"/>
              </a:ext>
            </a:extLst>
          </p:cNvPr>
          <p:cNvCxnSpPr/>
          <p:nvPr/>
        </p:nvCxnSpPr>
        <p:spPr>
          <a:xfrm>
            <a:off x="588397" y="1001868"/>
            <a:ext cx="108455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4D19148-E613-504E-A19B-133C29EFAE3D}"/>
              </a:ext>
            </a:extLst>
          </p:cNvPr>
          <p:cNvSpPr txBox="1"/>
          <p:nvPr/>
        </p:nvSpPr>
        <p:spPr>
          <a:xfrm>
            <a:off x="588396" y="1155171"/>
            <a:ext cx="7004205" cy="5139869"/>
          </a:xfrm>
          <a:prstGeom prst="rect">
            <a:avLst/>
          </a:prstGeom>
          <a:noFill/>
        </p:spPr>
        <p:txBody>
          <a:bodyPr wrap="square" rtlCol="0">
            <a:spAutoFit/>
          </a:bodyPr>
          <a:lstStyle/>
          <a:p>
            <a:pPr marL="342900" indent="-342900">
              <a:buFont typeface="Arial" panose="020B0604020202020204" pitchFamily="34" charset="0"/>
              <a:buChar char="•"/>
            </a:pPr>
            <a:r>
              <a:rPr lang="en-US" sz="2800" dirty="0"/>
              <a:t>City operates over 330 miles of fiber</a:t>
            </a:r>
          </a:p>
          <a:p>
            <a:pPr marL="342900" indent="-342900">
              <a:buFont typeface="Arial" panose="020B0604020202020204" pitchFamily="34" charset="0"/>
              <a:buChar char="•"/>
            </a:pPr>
            <a:r>
              <a:rPr lang="en-US" sz="2800" dirty="0"/>
              <a:t>Fiber used by Polk County Schools, local libraries, public safety and substation monitoring</a:t>
            </a:r>
          </a:p>
          <a:p>
            <a:pPr marL="342900" indent="-342900">
              <a:buFont typeface="Arial" panose="020B0604020202020204" pitchFamily="34" charset="0"/>
              <a:buChar char="•"/>
            </a:pPr>
            <a:r>
              <a:rPr lang="en-US" sz="2800" dirty="0"/>
              <a:t>City leases fiber to local businesses like Lakeland Regional Health and other large users that require ultra-high-speed internet  </a:t>
            </a:r>
          </a:p>
          <a:p>
            <a:pPr marL="342900" indent="-342900">
              <a:buFont typeface="Arial" panose="020B0604020202020204" pitchFamily="34" charset="0"/>
              <a:buChar char="•"/>
            </a:pPr>
            <a:r>
              <a:rPr lang="en-US" sz="2800" dirty="0"/>
              <a:t>Is there a desire to leverage the City’s fiber backbone and develop residential broadband services?   </a:t>
            </a:r>
          </a:p>
          <a:p>
            <a:endParaRPr lang="en-US" sz="2400" dirty="0"/>
          </a:p>
          <a:p>
            <a:r>
              <a:rPr lang="en-US" sz="2400" dirty="0"/>
              <a:t>	</a:t>
            </a:r>
          </a:p>
        </p:txBody>
      </p:sp>
      <p:sp>
        <p:nvSpPr>
          <p:cNvPr id="2" name="TextBox 1">
            <a:extLst>
              <a:ext uri="{FF2B5EF4-FFF2-40B4-BE49-F238E27FC236}">
                <a16:creationId xmlns:a16="http://schemas.microsoft.com/office/drawing/2014/main" id="{002C08C1-5039-C04F-903A-FD94FE907579}"/>
              </a:ext>
            </a:extLst>
          </p:cNvPr>
          <p:cNvSpPr txBox="1"/>
          <p:nvPr/>
        </p:nvSpPr>
        <p:spPr>
          <a:xfrm>
            <a:off x="588397" y="401997"/>
            <a:ext cx="3424990"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Background</a:t>
            </a:r>
          </a:p>
        </p:txBody>
      </p:sp>
      <p:pic>
        <p:nvPicPr>
          <p:cNvPr id="5" name="Picture 4" descr="Close up of fiber optics used for high speed internet. ">
            <a:extLst>
              <a:ext uri="{FF2B5EF4-FFF2-40B4-BE49-F238E27FC236}">
                <a16:creationId xmlns:a16="http://schemas.microsoft.com/office/drawing/2014/main" id="{AD970DDD-43D3-9B4E-959F-0F026F04F49D}"/>
              </a:ext>
            </a:extLst>
          </p:cNvPr>
          <p:cNvPicPr>
            <a:picLocks noChangeAspect="1"/>
          </p:cNvPicPr>
          <p:nvPr/>
        </p:nvPicPr>
        <p:blipFill>
          <a:blip r:embed="rId3"/>
          <a:stretch>
            <a:fillRect/>
          </a:stretch>
        </p:blipFill>
        <p:spPr>
          <a:xfrm rot="16200000">
            <a:off x="6587089" y="1262370"/>
            <a:ext cx="6867280" cy="4342543"/>
          </a:xfrm>
          <a:prstGeom prst="rect">
            <a:avLst/>
          </a:prstGeom>
        </p:spPr>
      </p:pic>
    </p:spTree>
    <p:extLst>
      <p:ext uri="{BB962C8B-B14F-4D97-AF65-F5344CB8AC3E}">
        <p14:creationId xmlns:p14="http://schemas.microsoft.com/office/powerpoint/2010/main" val="1600241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of hands raising.">
            <a:extLst>
              <a:ext uri="{FF2B5EF4-FFF2-40B4-BE49-F238E27FC236}">
                <a16:creationId xmlns:a16="http://schemas.microsoft.com/office/drawing/2014/main" id="{E6F1B7B5-6189-5F4A-BF4D-17E30038F0C9}"/>
              </a:ext>
            </a:extLst>
          </p:cNvPr>
          <p:cNvPicPr>
            <a:picLocks noChangeAspect="1"/>
          </p:cNvPicPr>
          <p:nvPr/>
        </p:nvPicPr>
        <p:blipFill>
          <a:blip r:embed="rId3"/>
          <a:stretch>
            <a:fillRect/>
          </a:stretch>
        </p:blipFill>
        <p:spPr>
          <a:xfrm>
            <a:off x="2265947" y="0"/>
            <a:ext cx="9926053" cy="6858000"/>
          </a:xfrm>
          <a:prstGeom prst="rect">
            <a:avLst/>
          </a:prstGeom>
        </p:spPr>
      </p:pic>
      <p:sp>
        <p:nvSpPr>
          <p:cNvPr id="6" name="TextBox 5">
            <a:extLst>
              <a:ext uri="{FF2B5EF4-FFF2-40B4-BE49-F238E27FC236}">
                <a16:creationId xmlns:a16="http://schemas.microsoft.com/office/drawing/2014/main" id="{9F3E5DA2-02E3-BE4E-8118-695228B539FE}"/>
              </a:ext>
            </a:extLst>
          </p:cNvPr>
          <p:cNvSpPr txBox="1"/>
          <p:nvPr/>
        </p:nvSpPr>
        <p:spPr>
          <a:xfrm>
            <a:off x="1114099" y="630620"/>
            <a:ext cx="4014952"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Public Comment</a:t>
            </a:r>
          </a:p>
        </p:txBody>
      </p:sp>
    </p:spTree>
    <p:extLst>
      <p:ext uri="{BB962C8B-B14F-4D97-AF65-F5344CB8AC3E}">
        <p14:creationId xmlns:p14="http://schemas.microsoft.com/office/powerpoint/2010/main" val="375490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descr="Decorative Line">
            <a:extLst>
              <a:ext uri="{FF2B5EF4-FFF2-40B4-BE49-F238E27FC236}">
                <a16:creationId xmlns:a16="http://schemas.microsoft.com/office/drawing/2014/main" id="{6751B1AA-285F-5740-980E-DBE7E00CFE43}"/>
              </a:ext>
            </a:extLst>
          </p:cNvPr>
          <p:cNvCxnSpPr/>
          <p:nvPr/>
        </p:nvCxnSpPr>
        <p:spPr>
          <a:xfrm>
            <a:off x="588397" y="1001868"/>
            <a:ext cx="108455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4D19148-E613-504E-A19B-133C29EFAE3D}"/>
              </a:ext>
            </a:extLst>
          </p:cNvPr>
          <p:cNvSpPr txBox="1"/>
          <p:nvPr/>
        </p:nvSpPr>
        <p:spPr>
          <a:xfrm>
            <a:off x="588396" y="1155171"/>
            <a:ext cx="7004205" cy="4708981"/>
          </a:xfrm>
          <a:prstGeom prst="rect">
            <a:avLst/>
          </a:prstGeom>
          <a:noFill/>
        </p:spPr>
        <p:txBody>
          <a:bodyPr wrap="square" rtlCol="0">
            <a:spAutoFit/>
          </a:bodyPr>
          <a:lstStyle/>
          <a:p>
            <a:r>
              <a:rPr lang="en-US" sz="2800" dirty="0"/>
              <a:t>First project was to develop the Lakeland Strategic Broadband Plan</a:t>
            </a:r>
          </a:p>
          <a:p>
            <a:pPr marL="457200" indent="-457200">
              <a:buFont typeface="Arial" panose="020B0604020202020204" pitchFamily="34" charset="0"/>
              <a:buChar char="•"/>
            </a:pPr>
            <a:r>
              <a:rPr lang="en-US" sz="2800" dirty="0"/>
              <a:t>Contract signed in May 2015</a:t>
            </a:r>
          </a:p>
          <a:p>
            <a:pPr marL="457200" indent="-457200">
              <a:buFont typeface="Arial" panose="020B0604020202020204" pitchFamily="34" charset="0"/>
              <a:buChar char="•"/>
            </a:pPr>
            <a:r>
              <a:rPr lang="en-US" sz="2800" dirty="0"/>
              <a:t>Final published plan July 2016</a:t>
            </a:r>
          </a:p>
          <a:p>
            <a:endParaRPr lang="en-US" sz="2800" dirty="0"/>
          </a:p>
          <a:p>
            <a:r>
              <a:rPr lang="en-US" sz="2800" dirty="0"/>
              <a:t>Broadband Business Plan</a:t>
            </a:r>
          </a:p>
          <a:p>
            <a:pPr marL="457200" indent="-457200">
              <a:buFont typeface="Arial" panose="020B0604020202020204" pitchFamily="34" charset="0"/>
              <a:buChar char="•"/>
            </a:pPr>
            <a:r>
              <a:rPr lang="en-US" sz="2800" dirty="0"/>
              <a:t>Contract signed November 2018</a:t>
            </a:r>
          </a:p>
          <a:p>
            <a:pPr marL="457200" indent="-457200">
              <a:buFont typeface="Arial" panose="020B0604020202020204" pitchFamily="34" charset="0"/>
              <a:buChar char="•"/>
            </a:pPr>
            <a:r>
              <a:rPr lang="en-US" sz="2800" dirty="0"/>
              <a:t>Final plan published September 2019</a:t>
            </a:r>
          </a:p>
          <a:p>
            <a:endParaRPr lang="en-US" sz="2800" dirty="0"/>
          </a:p>
          <a:p>
            <a:endParaRPr lang="en-US" sz="2400" dirty="0"/>
          </a:p>
          <a:p>
            <a:r>
              <a:rPr lang="en-US" sz="2400" dirty="0"/>
              <a:t>	</a:t>
            </a:r>
          </a:p>
        </p:txBody>
      </p:sp>
      <p:sp>
        <p:nvSpPr>
          <p:cNvPr id="2" name="TextBox 1">
            <a:extLst>
              <a:ext uri="{FF2B5EF4-FFF2-40B4-BE49-F238E27FC236}">
                <a16:creationId xmlns:a16="http://schemas.microsoft.com/office/drawing/2014/main" id="{002C08C1-5039-C04F-903A-FD94FE907579}"/>
              </a:ext>
            </a:extLst>
          </p:cNvPr>
          <p:cNvSpPr txBox="1"/>
          <p:nvPr/>
        </p:nvSpPr>
        <p:spPr>
          <a:xfrm>
            <a:off x="588397" y="401997"/>
            <a:ext cx="599733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Magellan Advisors</a:t>
            </a:r>
          </a:p>
        </p:txBody>
      </p:sp>
      <p:pic>
        <p:nvPicPr>
          <p:cNvPr id="4" name="Picture 3" descr="A screenshot of a cell phone&#13;&#10;&#13;&#10;Description automatically generated">
            <a:extLst>
              <a:ext uri="{FF2B5EF4-FFF2-40B4-BE49-F238E27FC236}">
                <a16:creationId xmlns:a16="http://schemas.microsoft.com/office/drawing/2014/main" id="{9D88ED56-AF50-8641-9804-996B8F3CA423}"/>
              </a:ext>
            </a:extLst>
          </p:cNvPr>
          <p:cNvPicPr>
            <a:picLocks noChangeAspect="1"/>
          </p:cNvPicPr>
          <p:nvPr/>
        </p:nvPicPr>
        <p:blipFill>
          <a:blip r:embed="rId3"/>
          <a:stretch>
            <a:fillRect/>
          </a:stretch>
        </p:blipFill>
        <p:spPr>
          <a:xfrm>
            <a:off x="6906271" y="0"/>
            <a:ext cx="5285729" cy="6858000"/>
          </a:xfrm>
          <a:prstGeom prst="rect">
            <a:avLst/>
          </a:prstGeom>
        </p:spPr>
      </p:pic>
    </p:spTree>
    <p:extLst>
      <p:ext uri="{BB962C8B-B14F-4D97-AF65-F5344CB8AC3E}">
        <p14:creationId xmlns:p14="http://schemas.microsoft.com/office/powerpoint/2010/main" val="2004280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3;&#10;&#13;&#10;Description automatically generated">
            <a:extLst>
              <a:ext uri="{FF2B5EF4-FFF2-40B4-BE49-F238E27FC236}">
                <a16:creationId xmlns:a16="http://schemas.microsoft.com/office/drawing/2014/main" id="{908F760E-7B47-5C42-B3EA-39C195834A3C}"/>
              </a:ext>
            </a:extLst>
          </p:cNvPr>
          <p:cNvPicPr>
            <a:picLocks noChangeAspect="1"/>
          </p:cNvPicPr>
          <p:nvPr/>
        </p:nvPicPr>
        <p:blipFill>
          <a:blip r:embed="rId3"/>
          <a:stretch>
            <a:fillRect/>
          </a:stretch>
        </p:blipFill>
        <p:spPr>
          <a:xfrm>
            <a:off x="0" y="748286"/>
            <a:ext cx="12192000" cy="5361427"/>
          </a:xfrm>
          <a:prstGeom prst="rect">
            <a:avLst/>
          </a:prstGeom>
        </p:spPr>
      </p:pic>
    </p:spTree>
    <p:extLst>
      <p:ext uri="{BB962C8B-B14F-4D97-AF65-F5344CB8AC3E}">
        <p14:creationId xmlns:p14="http://schemas.microsoft.com/office/powerpoint/2010/main" val="2077171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descr="Decorative Line">
            <a:extLst>
              <a:ext uri="{FF2B5EF4-FFF2-40B4-BE49-F238E27FC236}">
                <a16:creationId xmlns:a16="http://schemas.microsoft.com/office/drawing/2014/main" id="{6751B1AA-285F-5740-980E-DBE7E00CFE43}"/>
              </a:ext>
            </a:extLst>
          </p:cNvPr>
          <p:cNvCxnSpPr/>
          <p:nvPr/>
        </p:nvCxnSpPr>
        <p:spPr>
          <a:xfrm>
            <a:off x="683812" y="993917"/>
            <a:ext cx="108455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ubtitle 4">
            <a:extLst>
              <a:ext uri="{FF2B5EF4-FFF2-40B4-BE49-F238E27FC236}">
                <a16:creationId xmlns:a16="http://schemas.microsoft.com/office/drawing/2014/main" id="{181BFA46-F02E-4DB8-900E-9487FD2AB8B7}"/>
              </a:ext>
            </a:extLst>
          </p:cNvPr>
          <p:cNvSpPr>
            <a:spLocks noGrp="1"/>
          </p:cNvSpPr>
          <p:nvPr>
            <p:ph type="subTitle" idx="1"/>
          </p:nvPr>
        </p:nvSpPr>
        <p:spPr>
          <a:xfrm>
            <a:off x="4033520" y="259138"/>
            <a:ext cx="8037774" cy="734768"/>
          </a:xfrm>
        </p:spPr>
        <p:txBody>
          <a:bodyPr>
            <a:normAutofit/>
          </a:bodyPr>
          <a:lstStyle/>
          <a:p>
            <a:pPr algn="l"/>
            <a:r>
              <a:rPr lang="en-US" sz="3200" b="1" dirty="0">
                <a:latin typeface="Arial" panose="020B0604020202020204" pitchFamily="34" charset="0"/>
                <a:cs typeface="Arial" panose="020B0604020202020204" pitchFamily="34" charset="0"/>
              </a:rPr>
              <a:t>Magellan Deliverables</a:t>
            </a:r>
          </a:p>
          <a:p>
            <a:endParaRPr lang="en-US" dirty="0"/>
          </a:p>
        </p:txBody>
      </p:sp>
      <p:sp>
        <p:nvSpPr>
          <p:cNvPr id="10" name="TextBox 9">
            <a:extLst>
              <a:ext uri="{FF2B5EF4-FFF2-40B4-BE49-F238E27FC236}">
                <a16:creationId xmlns:a16="http://schemas.microsoft.com/office/drawing/2014/main" id="{07AA8038-229A-4DAB-B7ED-A469B9F09B51}"/>
              </a:ext>
            </a:extLst>
          </p:cNvPr>
          <p:cNvSpPr txBox="1"/>
          <p:nvPr/>
        </p:nvSpPr>
        <p:spPr>
          <a:xfrm>
            <a:off x="3556000" y="1359673"/>
            <a:ext cx="8037774" cy="2677656"/>
          </a:xfrm>
          <a:prstGeom prst="rect">
            <a:avLst/>
          </a:prstGeom>
          <a:noFill/>
        </p:spPr>
        <p:txBody>
          <a:bodyPr wrap="square" rtlCol="0">
            <a:spAutoFit/>
          </a:bodyPr>
          <a:lstStyle/>
          <a:p>
            <a:pPr marL="914400" lvl="1" indent="-457200">
              <a:buFont typeface="Arial" panose="020B0604020202020204" pitchFamily="34" charset="0"/>
              <a:buChar char="•"/>
            </a:pPr>
            <a:r>
              <a:rPr lang="en-US" sz="2800" dirty="0">
                <a:cs typeface="Arial" panose="020B0604020202020204" pitchFamily="34" charset="0"/>
              </a:rPr>
              <a:t>Deployment Options</a:t>
            </a:r>
          </a:p>
          <a:p>
            <a:pPr marL="914400" lvl="1" indent="-457200">
              <a:buFont typeface="Arial" panose="020B0604020202020204" pitchFamily="34" charset="0"/>
              <a:buChar char="•"/>
            </a:pPr>
            <a:r>
              <a:rPr lang="en-US" sz="2800" dirty="0">
                <a:cs typeface="Arial" panose="020B0604020202020204" pitchFamily="34" charset="0"/>
              </a:rPr>
              <a:t>Key Assumptions</a:t>
            </a:r>
          </a:p>
          <a:p>
            <a:pPr marL="914400" lvl="1" indent="-457200">
              <a:buFont typeface="Arial" panose="020B0604020202020204" pitchFamily="34" charset="0"/>
              <a:buChar char="•"/>
            </a:pPr>
            <a:r>
              <a:rPr lang="en-US" sz="2800" dirty="0">
                <a:cs typeface="Arial" panose="020B0604020202020204" pitchFamily="34" charset="0"/>
              </a:rPr>
              <a:t>Services &amp; Pricing</a:t>
            </a:r>
          </a:p>
          <a:p>
            <a:pPr marL="914400" lvl="1" indent="-457200">
              <a:buFont typeface="Arial" panose="020B0604020202020204" pitchFamily="34" charset="0"/>
              <a:buChar char="•"/>
            </a:pPr>
            <a:r>
              <a:rPr lang="en-US" sz="2800" dirty="0">
                <a:cs typeface="Arial" panose="020B0604020202020204" pitchFamily="34" charset="0"/>
              </a:rPr>
              <a:t>Financial Results</a:t>
            </a:r>
          </a:p>
          <a:p>
            <a:pPr marL="914400" lvl="1" indent="-457200">
              <a:buFont typeface="Arial" panose="020B0604020202020204" pitchFamily="34" charset="0"/>
              <a:buChar char="•"/>
            </a:pPr>
            <a:r>
              <a:rPr lang="en-US" sz="2800" dirty="0">
                <a:cs typeface="Arial" panose="020B0604020202020204" pitchFamily="34" charset="0"/>
              </a:rPr>
              <a:t>Implementation &amp; Buildout Strategies</a:t>
            </a:r>
          </a:p>
          <a:p>
            <a:endParaRPr lang="en-US" sz="2800" b="1" dirty="0">
              <a:latin typeface="Arial" panose="020B0604020202020204" pitchFamily="34" charset="0"/>
              <a:cs typeface="Arial" panose="020B0604020202020204" pitchFamily="34" charset="0"/>
            </a:endParaRPr>
          </a:p>
        </p:txBody>
      </p:sp>
      <p:pic>
        <p:nvPicPr>
          <p:cNvPr id="3" name="Picture 2" descr="Graphic of fiber optic cable with multi-colored glass strands inside protective sheath.">
            <a:extLst>
              <a:ext uri="{FF2B5EF4-FFF2-40B4-BE49-F238E27FC236}">
                <a16:creationId xmlns:a16="http://schemas.microsoft.com/office/drawing/2014/main" id="{3DC0CD84-1F7D-A048-9991-D1B8541CD43A}"/>
              </a:ext>
            </a:extLst>
          </p:cNvPr>
          <p:cNvPicPr>
            <a:picLocks noChangeAspect="1"/>
          </p:cNvPicPr>
          <p:nvPr/>
        </p:nvPicPr>
        <p:blipFill>
          <a:blip r:embed="rId3"/>
          <a:stretch>
            <a:fillRect/>
          </a:stretch>
        </p:blipFill>
        <p:spPr>
          <a:xfrm rot="5400000">
            <a:off x="-1825706" y="1825705"/>
            <a:ext cx="6861973" cy="3210560"/>
          </a:xfrm>
          <a:prstGeom prst="rect">
            <a:avLst/>
          </a:prstGeom>
        </p:spPr>
      </p:pic>
      <p:pic>
        <p:nvPicPr>
          <p:cNvPr id="11" name="Picture 10" descr="City of Lakeland Swan Logo">
            <a:extLst>
              <a:ext uri="{FF2B5EF4-FFF2-40B4-BE49-F238E27FC236}">
                <a16:creationId xmlns:a16="http://schemas.microsoft.com/office/drawing/2014/main" id="{486739F4-65EC-6545-A8D8-505FAF0865F9}"/>
              </a:ext>
            </a:extLst>
          </p:cNvPr>
          <p:cNvPicPr>
            <a:picLocks noChangeAspect="1"/>
          </p:cNvPicPr>
          <p:nvPr/>
        </p:nvPicPr>
        <p:blipFill>
          <a:blip r:embed="rId4"/>
          <a:stretch>
            <a:fillRect/>
          </a:stretch>
        </p:blipFill>
        <p:spPr>
          <a:xfrm>
            <a:off x="10105251" y="5079885"/>
            <a:ext cx="1488523" cy="1568395"/>
          </a:xfrm>
          <a:prstGeom prst="rect">
            <a:avLst/>
          </a:prstGeom>
        </p:spPr>
      </p:pic>
    </p:spTree>
    <p:extLst>
      <p:ext uri="{BB962C8B-B14F-4D97-AF65-F5344CB8AC3E}">
        <p14:creationId xmlns:p14="http://schemas.microsoft.com/office/powerpoint/2010/main" val="4031184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screenshot of text&#13;&#10;&#13;&#10;Description automatically generated">
            <a:extLst>
              <a:ext uri="{FF2B5EF4-FFF2-40B4-BE49-F238E27FC236}">
                <a16:creationId xmlns:a16="http://schemas.microsoft.com/office/drawing/2014/main" id="{BB891CCD-7085-BA4D-8E5E-5941D88226BD}"/>
              </a:ext>
            </a:extLst>
          </p:cNvPr>
          <p:cNvPicPr>
            <a:picLocks noChangeAspect="1"/>
          </p:cNvPicPr>
          <p:nvPr/>
        </p:nvPicPr>
        <p:blipFill rotWithShape="1">
          <a:blip r:embed="rId3"/>
          <a:srcRect b="5462"/>
          <a:stretch/>
        </p:blipFill>
        <p:spPr>
          <a:xfrm>
            <a:off x="20" y="267138"/>
            <a:ext cx="12191980" cy="6857990"/>
          </a:xfrm>
          <a:prstGeom prst="rect">
            <a:avLst/>
          </a:prstGeom>
        </p:spPr>
      </p:pic>
      <p:pic>
        <p:nvPicPr>
          <p:cNvPr id="13" name="Graphic 12" descr="Arrow: Slight curve">
            <a:extLst>
              <a:ext uri="{FF2B5EF4-FFF2-40B4-BE49-F238E27FC236}">
                <a16:creationId xmlns:a16="http://schemas.microsoft.com/office/drawing/2014/main" id="{00A2D278-D558-5D4C-83AB-C3E6228E49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1792954">
            <a:off x="6176081" y="1487381"/>
            <a:ext cx="2302177" cy="2302177"/>
          </a:xfrm>
          <a:prstGeom prst="rect">
            <a:avLst/>
          </a:prstGeom>
        </p:spPr>
      </p:pic>
    </p:spTree>
    <p:extLst>
      <p:ext uri="{BB962C8B-B14F-4D97-AF65-F5344CB8AC3E}">
        <p14:creationId xmlns:p14="http://schemas.microsoft.com/office/powerpoint/2010/main" val="294374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descr="Decorative Line">
            <a:extLst>
              <a:ext uri="{FF2B5EF4-FFF2-40B4-BE49-F238E27FC236}">
                <a16:creationId xmlns:a16="http://schemas.microsoft.com/office/drawing/2014/main" id="{E154274F-74F3-894B-B691-13AC73178765}"/>
              </a:ext>
            </a:extLst>
          </p:cNvPr>
          <p:cNvCxnSpPr>
            <a:cxnSpLocks/>
          </p:cNvCxnSpPr>
          <p:nvPr/>
        </p:nvCxnSpPr>
        <p:spPr>
          <a:xfrm>
            <a:off x="0" y="6113672"/>
            <a:ext cx="12192000" cy="188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descr="Decorative Line">
            <a:extLst>
              <a:ext uri="{FF2B5EF4-FFF2-40B4-BE49-F238E27FC236}">
                <a16:creationId xmlns:a16="http://schemas.microsoft.com/office/drawing/2014/main" id="{6751B1AA-285F-5740-980E-DBE7E00CFE43}"/>
              </a:ext>
            </a:extLst>
          </p:cNvPr>
          <p:cNvCxnSpPr>
            <a:cxnSpLocks/>
          </p:cNvCxnSpPr>
          <p:nvPr/>
        </p:nvCxnSpPr>
        <p:spPr>
          <a:xfrm>
            <a:off x="0" y="977756"/>
            <a:ext cx="12215973" cy="49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4D19148-E613-504E-A19B-133C29EFAE3D}"/>
              </a:ext>
            </a:extLst>
          </p:cNvPr>
          <p:cNvSpPr txBox="1"/>
          <p:nvPr/>
        </p:nvSpPr>
        <p:spPr>
          <a:xfrm>
            <a:off x="4987940" y="1050920"/>
            <a:ext cx="7216046" cy="6401753"/>
          </a:xfrm>
          <a:prstGeom prst="rect">
            <a:avLst/>
          </a:prstGeom>
          <a:noFill/>
        </p:spPr>
        <p:txBody>
          <a:bodyPr wrap="square" rtlCol="0">
            <a:spAutoFit/>
          </a:bodyPr>
          <a:lstStyle/>
          <a:p>
            <a:pPr marL="342900" lvl="0" indent="-342900">
              <a:buFont typeface="Arial" panose="020B0604020202020204" pitchFamily="34" charset="0"/>
              <a:buChar char="•"/>
            </a:pPr>
            <a:r>
              <a:rPr lang="en-US" sz="2800" dirty="0">
                <a:latin typeface="Calibri" panose="020F0502020204030204" pitchFamily="34" charset="0"/>
              </a:rPr>
              <a:t>Deploy fiber to homes and businesses within the City limits = 44,000 total premises</a:t>
            </a:r>
          </a:p>
          <a:p>
            <a:pPr marL="342900" lvl="0" indent="-342900">
              <a:buFont typeface="Arial" panose="020B0604020202020204" pitchFamily="34" charset="0"/>
              <a:buChar char="•"/>
            </a:pPr>
            <a:r>
              <a:rPr lang="en-US" sz="2800" dirty="0">
                <a:latin typeface="Calibri" panose="020F0502020204030204" pitchFamily="34" charset="0"/>
              </a:rPr>
              <a:t>Offer bundled packages with Internet, television and telephone services</a:t>
            </a:r>
          </a:p>
          <a:p>
            <a:pPr marL="342900" lvl="0" indent="-342900">
              <a:buFont typeface="Arial" panose="020B0604020202020204" pitchFamily="34" charset="0"/>
              <a:buChar char="•"/>
            </a:pPr>
            <a:r>
              <a:rPr lang="en-US" sz="2800" dirty="0">
                <a:latin typeface="Calibri" panose="020F0502020204030204" pitchFamily="34" charset="0"/>
              </a:rPr>
              <a:t>38% residential, 41% commercial take rate</a:t>
            </a:r>
          </a:p>
          <a:p>
            <a:pPr marL="342900" lvl="0" indent="-342900">
              <a:buFont typeface="Arial" panose="020B0604020202020204" pitchFamily="34" charset="0"/>
              <a:buChar char="•"/>
            </a:pPr>
            <a:r>
              <a:rPr lang="en-US" sz="2800" dirty="0">
                <a:latin typeface="Calibri" panose="020F0502020204030204" pitchFamily="34" charset="0"/>
              </a:rPr>
              <a:t>Two-year build-out before first service is available</a:t>
            </a:r>
          </a:p>
          <a:p>
            <a:pPr marL="342900" lvl="0" indent="-342900">
              <a:buFont typeface="Arial" panose="020B0604020202020204" pitchFamily="34" charset="0"/>
              <a:buChar char="•"/>
            </a:pPr>
            <a:r>
              <a:rPr lang="en-US" sz="2800" dirty="0">
                <a:latin typeface="Calibri" panose="020F0502020204030204" pitchFamily="34" charset="0"/>
              </a:rPr>
              <a:t>Pricing levels based on creating the most competitive packages at the lowest rates</a:t>
            </a:r>
          </a:p>
          <a:p>
            <a:pPr marL="342900" lvl="0" indent="-342900">
              <a:buFont typeface="Arial" panose="020B0604020202020204" pitchFamily="34" charset="0"/>
              <a:buChar char="•"/>
            </a:pPr>
            <a:r>
              <a:rPr lang="en-US" sz="2800" dirty="0">
                <a:latin typeface="Calibri" panose="020F0502020204030204" pitchFamily="34" charset="0"/>
              </a:rPr>
              <a:t>Financing and capital investment based on build out with operating reserves</a:t>
            </a:r>
          </a:p>
          <a:p>
            <a:endParaRPr lang="en-US" dirty="0"/>
          </a:p>
          <a:p>
            <a:r>
              <a:rPr lang="en-US" sz="2800" dirty="0">
                <a:latin typeface="Arial" panose="020B0604020202020204" pitchFamily="34" charset="0"/>
                <a:cs typeface="Arial" panose="020B0604020202020204" pitchFamily="34" charset="0"/>
              </a:rPr>
              <a:t> </a:t>
            </a:r>
          </a:p>
          <a:p>
            <a:r>
              <a:rPr lang="en-US" sz="2800" dirty="0"/>
              <a:t> </a:t>
            </a:r>
          </a:p>
          <a:p>
            <a:pPr lvl="0"/>
            <a:endParaRPr lang="en-US" sz="2800" dirty="0"/>
          </a:p>
        </p:txBody>
      </p:sp>
      <p:sp>
        <p:nvSpPr>
          <p:cNvPr id="5" name="TextBox 4">
            <a:extLst>
              <a:ext uri="{FF2B5EF4-FFF2-40B4-BE49-F238E27FC236}">
                <a16:creationId xmlns:a16="http://schemas.microsoft.com/office/drawing/2014/main" id="{71912F5D-AA8E-0143-9B99-791E18976D06}"/>
              </a:ext>
            </a:extLst>
          </p:cNvPr>
          <p:cNvSpPr txBox="1"/>
          <p:nvPr/>
        </p:nvSpPr>
        <p:spPr>
          <a:xfrm>
            <a:off x="4975953" y="291508"/>
            <a:ext cx="7329336"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Key Assumptions</a:t>
            </a:r>
          </a:p>
        </p:txBody>
      </p:sp>
      <p:pic>
        <p:nvPicPr>
          <p:cNvPr id="13" name="Picture 12" descr="Image depicting the internet of things with several blue icons showingcomputers, cell phone, people, cloud, battery, clock, file and gear.">
            <a:extLst>
              <a:ext uri="{FF2B5EF4-FFF2-40B4-BE49-F238E27FC236}">
                <a16:creationId xmlns:a16="http://schemas.microsoft.com/office/drawing/2014/main" id="{EC2CCE83-BFBC-8248-B109-A37B84240371}"/>
              </a:ext>
            </a:extLst>
          </p:cNvPr>
          <p:cNvPicPr>
            <a:picLocks noChangeAspect="1"/>
          </p:cNvPicPr>
          <p:nvPr/>
        </p:nvPicPr>
        <p:blipFill>
          <a:blip r:embed="rId3"/>
          <a:stretch>
            <a:fillRect/>
          </a:stretch>
        </p:blipFill>
        <p:spPr>
          <a:xfrm>
            <a:off x="1" y="1017142"/>
            <a:ext cx="4975952" cy="5086256"/>
          </a:xfrm>
          <a:prstGeom prst="rect">
            <a:avLst/>
          </a:prstGeom>
        </p:spPr>
      </p:pic>
    </p:spTree>
    <p:extLst>
      <p:ext uri="{BB962C8B-B14F-4D97-AF65-F5344CB8AC3E}">
        <p14:creationId xmlns:p14="http://schemas.microsoft.com/office/powerpoint/2010/main" val="4145897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ell phone&#13;&#10;&#13;&#10;Description automatically generated">
            <a:extLst>
              <a:ext uri="{FF2B5EF4-FFF2-40B4-BE49-F238E27FC236}">
                <a16:creationId xmlns:a16="http://schemas.microsoft.com/office/drawing/2014/main" id="{14424301-6E5F-634A-8B08-7168046890DB}"/>
              </a:ext>
            </a:extLst>
          </p:cNvPr>
          <p:cNvPicPr>
            <a:picLocks noChangeAspect="1"/>
          </p:cNvPicPr>
          <p:nvPr/>
        </p:nvPicPr>
        <p:blipFill rotWithShape="1">
          <a:blip r:embed="rId3"/>
          <a:srcRect r="20445" b="1"/>
          <a:stretch/>
        </p:blipFill>
        <p:spPr>
          <a:xfrm>
            <a:off x="0" y="10"/>
            <a:ext cx="12191980" cy="6857990"/>
          </a:xfrm>
          <a:prstGeom prst="rect">
            <a:avLst/>
          </a:prstGeom>
        </p:spPr>
      </p:pic>
      <p:sp>
        <p:nvSpPr>
          <p:cNvPr id="6" name="TextBox 5">
            <a:extLst>
              <a:ext uri="{FF2B5EF4-FFF2-40B4-BE49-F238E27FC236}">
                <a16:creationId xmlns:a16="http://schemas.microsoft.com/office/drawing/2014/main" id="{9174C9C4-3172-9A41-921C-EC391110C964}"/>
              </a:ext>
            </a:extLst>
          </p:cNvPr>
          <p:cNvSpPr txBox="1"/>
          <p:nvPr/>
        </p:nvSpPr>
        <p:spPr>
          <a:xfrm>
            <a:off x="9280634" y="388883"/>
            <a:ext cx="2911346" cy="1323439"/>
          </a:xfrm>
          <a:prstGeom prst="rect">
            <a:avLst/>
          </a:prstGeom>
          <a:solidFill>
            <a:srgbClr val="64AAC3"/>
          </a:solidFill>
          <a:ln>
            <a:noFill/>
          </a:ln>
        </p:spPr>
        <p:txBody>
          <a:bodyPr wrap="square" rtlCol="0">
            <a:spAutoFit/>
          </a:bodyPr>
          <a:lstStyle/>
          <a:p>
            <a:r>
              <a:rPr lang="en-US" sz="2000" b="1" dirty="0">
                <a:solidFill>
                  <a:schemeClr val="bg1"/>
                </a:solidFill>
              </a:rPr>
              <a:t>100% Fiber Connection - </a:t>
            </a:r>
          </a:p>
          <a:p>
            <a:r>
              <a:rPr lang="en-US" sz="2000" b="1" dirty="0">
                <a:solidFill>
                  <a:schemeClr val="bg1"/>
                </a:solidFill>
              </a:rPr>
              <a:t>Symmetrical with same upload and download speeds!</a:t>
            </a:r>
          </a:p>
        </p:txBody>
      </p:sp>
    </p:spTree>
    <p:extLst>
      <p:ext uri="{BB962C8B-B14F-4D97-AF65-F5344CB8AC3E}">
        <p14:creationId xmlns:p14="http://schemas.microsoft.com/office/powerpoint/2010/main" val="2329057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descr="Decorative Line">
            <a:extLst>
              <a:ext uri="{FF2B5EF4-FFF2-40B4-BE49-F238E27FC236}">
                <a16:creationId xmlns:a16="http://schemas.microsoft.com/office/drawing/2014/main" id="{6751B1AA-285F-5740-980E-DBE7E00CFE43}"/>
              </a:ext>
            </a:extLst>
          </p:cNvPr>
          <p:cNvCxnSpPr/>
          <p:nvPr/>
        </p:nvCxnSpPr>
        <p:spPr>
          <a:xfrm>
            <a:off x="588397" y="1001868"/>
            <a:ext cx="108455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4D19148-E613-504E-A19B-133C29EFAE3D}"/>
              </a:ext>
            </a:extLst>
          </p:cNvPr>
          <p:cNvSpPr txBox="1"/>
          <p:nvPr/>
        </p:nvSpPr>
        <p:spPr>
          <a:xfrm>
            <a:off x="515726" y="2128095"/>
            <a:ext cx="5165883" cy="1815882"/>
          </a:xfrm>
          <a:prstGeom prst="rect">
            <a:avLst/>
          </a:prstGeom>
          <a:noFill/>
        </p:spPr>
        <p:txBody>
          <a:bodyPr wrap="square" rtlCol="0">
            <a:spAutoFit/>
          </a:bodyPr>
          <a:lstStyle/>
          <a:p>
            <a:r>
              <a:rPr lang="en-US" sz="2800" dirty="0"/>
              <a:t>1 Gigabit		$99.99	</a:t>
            </a:r>
          </a:p>
          <a:p>
            <a:r>
              <a:rPr lang="en-US" sz="2800" dirty="0"/>
              <a:t>400 Megabit		$59.99</a:t>
            </a:r>
          </a:p>
          <a:p>
            <a:r>
              <a:rPr lang="en-US" sz="2800" dirty="0"/>
              <a:t>200 Megabit		$49.99</a:t>
            </a:r>
          </a:p>
          <a:p>
            <a:r>
              <a:rPr lang="en-US" sz="2800" dirty="0"/>
              <a:t>25 Megabit		$19.99	</a:t>
            </a:r>
          </a:p>
        </p:txBody>
      </p:sp>
      <p:sp>
        <p:nvSpPr>
          <p:cNvPr id="2" name="TextBox 1">
            <a:extLst>
              <a:ext uri="{FF2B5EF4-FFF2-40B4-BE49-F238E27FC236}">
                <a16:creationId xmlns:a16="http://schemas.microsoft.com/office/drawing/2014/main" id="{002C08C1-5039-C04F-903A-FD94FE907579}"/>
              </a:ext>
            </a:extLst>
          </p:cNvPr>
          <p:cNvSpPr txBox="1"/>
          <p:nvPr/>
        </p:nvSpPr>
        <p:spPr>
          <a:xfrm>
            <a:off x="515726" y="478648"/>
            <a:ext cx="5402189" cy="1446550"/>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Proposed Pricing*</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Residential Internet</a:t>
            </a:r>
          </a:p>
        </p:txBody>
      </p:sp>
      <p:pic>
        <p:nvPicPr>
          <p:cNvPr id="6" name="Picture 5" descr="Wreck it Ralph Character who breaks the internet.  Ralph is looking in amazement as he is caught inside the internet.">
            <a:extLst>
              <a:ext uri="{FF2B5EF4-FFF2-40B4-BE49-F238E27FC236}">
                <a16:creationId xmlns:a16="http://schemas.microsoft.com/office/drawing/2014/main" id="{2A08B7D0-9393-AE42-8BB2-1297C45D7AC5}"/>
              </a:ext>
            </a:extLst>
          </p:cNvPr>
          <p:cNvPicPr>
            <a:picLocks noChangeAspect="1"/>
          </p:cNvPicPr>
          <p:nvPr/>
        </p:nvPicPr>
        <p:blipFill>
          <a:blip r:embed="rId3"/>
          <a:stretch>
            <a:fillRect/>
          </a:stretch>
        </p:blipFill>
        <p:spPr>
          <a:xfrm>
            <a:off x="5917915" y="-163334"/>
            <a:ext cx="6274085" cy="6881254"/>
          </a:xfrm>
          <a:prstGeom prst="rect">
            <a:avLst/>
          </a:prstGeom>
        </p:spPr>
      </p:pic>
      <p:sp>
        <p:nvSpPr>
          <p:cNvPr id="3" name="TextBox 2">
            <a:extLst>
              <a:ext uri="{FF2B5EF4-FFF2-40B4-BE49-F238E27FC236}">
                <a16:creationId xmlns:a16="http://schemas.microsoft.com/office/drawing/2014/main" id="{543BF9D4-FEBF-F743-B3DE-366E4EE65384}"/>
              </a:ext>
            </a:extLst>
          </p:cNvPr>
          <p:cNvSpPr txBox="1"/>
          <p:nvPr/>
        </p:nvSpPr>
        <p:spPr>
          <a:xfrm>
            <a:off x="515726" y="4775200"/>
            <a:ext cx="5295794" cy="461665"/>
          </a:xfrm>
          <a:prstGeom prst="rect">
            <a:avLst/>
          </a:prstGeom>
          <a:noFill/>
        </p:spPr>
        <p:txBody>
          <a:bodyPr wrap="square" rtlCol="0">
            <a:spAutoFit/>
          </a:bodyPr>
          <a:lstStyle/>
          <a:p>
            <a:r>
              <a:rPr lang="en-US" sz="2400" dirty="0"/>
              <a:t>*</a:t>
            </a:r>
            <a:r>
              <a:rPr lang="en-US" sz="2400" b="1" dirty="0"/>
              <a:t>Does not include fees &amp; taxes</a:t>
            </a:r>
          </a:p>
        </p:txBody>
      </p:sp>
    </p:spTree>
    <p:extLst>
      <p:ext uri="{BB962C8B-B14F-4D97-AF65-F5344CB8AC3E}">
        <p14:creationId xmlns:p14="http://schemas.microsoft.com/office/powerpoint/2010/main" val="37690088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C6543E3-8E83-954B-9511-53F5E2B6556C}" vid="{59889603-4183-064B-8B5F-48D9A4C8B1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538</TotalTime>
  <Words>2189</Words>
  <Application>Microsoft Macintosh PowerPoint</Application>
  <PresentationFormat>Widescreen</PresentationFormat>
  <Paragraphs>266</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Helvetica</vt:lpstr>
      <vt:lpstr>Office Theme</vt:lpstr>
      <vt:lpstr>BROADBAND COMMUNITY FORUM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Possible Funding Alternatives</vt:lpstr>
      <vt:lpstr>PowerPoint Presentation</vt:lpstr>
      <vt:lpstr>Possible Funding Alternatives (con’t)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BROADBAND COMMUNITY FORUM</dc:title>
  <dc:creator>Cook, Kevin</dc:creator>
  <cp:lastModifiedBy>Cook, Kevin</cp:lastModifiedBy>
  <cp:revision>42</cp:revision>
  <cp:lastPrinted>2019-10-01T18:47:09Z</cp:lastPrinted>
  <dcterms:created xsi:type="dcterms:W3CDTF">2019-09-27T14:33:02Z</dcterms:created>
  <dcterms:modified xsi:type="dcterms:W3CDTF">2019-10-01T21:51:01Z</dcterms:modified>
</cp:coreProperties>
</file>